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328" r:id="rId5"/>
    <p:sldId id="329" r:id="rId6"/>
    <p:sldId id="331" r:id="rId7"/>
    <p:sldId id="258" r:id="rId8"/>
    <p:sldId id="345" r:id="rId9"/>
    <p:sldId id="260" r:id="rId10"/>
    <p:sldId id="261" r:id="rId11"/>
    <p:sldId id="262" r:id="rId12"/>
    <p:sldId id="263" r:id="rId13"/>
    <p:sldId id="264" r:id="rId14"/>
    <p:sldId id="265" r:id="rId15"/>
    <p:sldId id="332" r:id="rId16"/>
    <p:sldId id="333" r:id="rId17"/>
    <p:sldId id="334" r:id="rId18"/>
    <p:sldId id="270" r:id="rId19"/>
    <p:sldId id="268" r:id="rId20"/>
    <p:sldId id="269" r:id="rId21"/>
    <p:sldId id="271" r:id="rId22"/>
    <p:sldId id="272" r:id="rId23"/>
    <p:sldId id="273" r:id="rId24"/>
    <p:sldId id="274" r:id="rId25"/>
    <p:sldId id="275" r:id="rId26"/>
    <p:sldId id="276" r:id="rId27"/>
    <p:sldId id="277" r:id="rId28"/>
    <p:sldId id="278" r:id="rId29"/>
    <p:sldId id="285" r:id="rId30"/>
    <p:sldId id="284" r:id="rId31"/>
    <p:sldId id="283" r:id="rId32"/>
    <p:sldId id="282" r:id="rId33"/>
    <p:sldId id="281" r:id="rId34"/>
    <p:sldId id="280" r:id="rId35"/>
    <p:sldId id="279" r:id="rId36"/>
    <p:sldId id="288" r:id="rId37"/>
    <p:sldId id="289" r:id="rId38"/>
    <p:sldId id="287" r:id="rId39"/>
    <p:sldId id="286" r:id="rId40"/>
    <p:sldId id="290" r:id="rId41"/>
    <p:sldId id="327" r:id="rId42"/>
    <p:sldId id="292" r:id="rId43"/>
    <p:sldId id="335" r:id="rId44"/>
    <p:sldId id="299" r:id="rId45"/>
    <p:sldId id="336" r:id="rId46"/>
    <p:sldId id="298" r:id="rId47"/>
    <p:sldId id="337" r:id="rId48"/>
    <p:sldId id="338" r:id="rId49"/>
    <p:sldId id="339" r:id="rId50"/>
    <p:sldId id="295" r:id="rId51"/>
    <p:sldId id="300" r:id="rId52"/>
    <p:sldId id="301" r:id="rId53"/>
    <p:sldId id="303" r:id="rId54"/>
    <p:sldId id="316" r:id="rId55"/>
    <p:sldId id="304" r:id="rId56"/>
    <p:sldId id="305" r:id="rId57"/>
    <p:sldId id="307" r:id="rId58"/>
    <p:sldId id="306" r:id="rId59"/>
    <p:sldId id="313" r:id="rId60"/>
    <p:sldId id="314" r:id="rId61"/>
    <p:sldId id="315" r:id="rId62"/>
    <p:sldId id="342" r:id="rId63"/>
    <p:sldId id="343" r:id="rId64"/>
    <p:sldId id="317" r:id="rId65"/>
    <p:sldId id="318" r:id="rId66"/>
    <p:sldId id="344" r:id="rId67"/>
    <p:sldId id="319" r:id="rId68"/>
    <p:sldId id="321" r:id="rId69"/>
    <p:sldId id="322" r:id="rId70"/>
    <p:sldId id="323" r:id="rId71"/>
    <p:sldId id="324" r:id="rId72"/>
    <p:sldId id="340" r:id="rId73"/>
    <p:sldId id="325" r:id="rId74"/>
    <p:sldId id="326" r:id="rId75"/>
    <p:sldId id="312" r:id="rId7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03" autoAdjust="0"/>
    <p:restoredTop sz="94586" autoAdjust="0"/>
  </p:normalViewPr>
  <p:slideViewPr>
    <p:cSldViewPr>
      <p:cViewPr>
        <p:scale>
          <a:sx n="60" d="100"/>
          <a:sy n="60" d="100"/>
        </p:scale>
        <p:origin x="-1548"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2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08.03.2012</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08.03.2012</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2276872"/>
            <a:ext cx="8458200" cy="936104"/>
          </a:xfrm>
        </p:spPr>
        <p:txBody>
          <a:bodyPr>
            <a:normAutofit/>
          </a:bodyPr>
          <a:lstStyle/>
          <a:p>
            <a:pPr algn="ctr"/>
            <a:r>
              <a:rPr lang="tr-TR" sz="4800" dirty="0" smtClean="0">
                <a:effectLst/>
                <a:latin typeface="Berlin Sans FB" pitchFamily="34" charset="0"/>
                <a:cs typeface="Arial" pitchFamily="34" charset="0"/>
              </a:rPr>
              <a:t>ALMANYA EĞİTİM SİSTEMİ</a:t>
            </a:r>
            <a:endParaRPr lang="tr-TR" sz="4800" dirty="0">
              <a:effectLst/>
              <a:latin typeface="Berlin Sans FB" pitchFamily="34" charset="0"/>
              <a:cs typeface="Arial" pitchFamily="34" charset="0"/>
            </a:endParaRPr>
          </a:p>
        </p:txBody>
      </p:sp>
      <p:sp>
        <p:nvSpPr>
          <p:cNvPr id="3" name="2 Alt Başlık"/>
          <p:cNvSpPr>
            <a:spLocks noGrp="1"/>
          </p:cNvSpPr>
          <p:nvPr>
            <p:ph type="subTitle" idx="1"/>
          </p:nvPr>
        </p:nvSpPr>
        <p:spPr>
          <a:xfrm>
            <a:off x="323528" y="4149080"/>
            <a:ext cx="8458200" cy="936104"/>
          </a:xfrm>
        </p:spPr>
        <p:txBody>
          <a:bodyPr>
            <a:normAutofit fontScale="70000" lnSpcReduction="20000"/>
          </a:bodyPr>
          <a:lstStyle/>
          <a:p>
            <a:pPr algn="ctr"/>
            <a:r>
              <a:rPr lang="tr-TR" sz="4700" dirty="0" smtClean="0">
                <a:solidFill>
                  <a:schemeClr val="tx1"/>
                </a:solidFill>
                <a:effectLst>
                  <a:outerShdw blurRad="38100" dist="38100" dir="2700000" algn="tl">
                    <a:srgbClr val="000000">
                      <a:alpha val="43137"/>
                    </a:srgbClr>
                  </a:outerShdw>
                </a:effectLst>
                <a:latin typeface="Berlin Sans FB" pitchFamily="34" charset="0"/>
                <a:cs typeface="Gisha" pitchFamily="34" charset="-79"/>
              </a:rPr>
              <a:t>VE TÜRKİYE EĞİTİM </a:t>
            </a:r>
            <a:r>
              <a:rPr lang="tr-TR" sz="4700" dirty="0" smtClean="0">
                <a:solidFill>
                  <a:schemeClr val="tx1"/>
                </a:solidFill>
                <a:latin typeface="Berlin Sans FB" pitchFamily="34" charset="0"/>
                <a:cs typeface="Gisha" pitchFamily="34" charset="-79"/>
              </a:rPr>
              <a:t>SİSTEMİ</a:t>
            </a:r>
            <a:r>
              <a:rPr lang="tr-TR" sz="4700" dirty="0" smtClean="0">
                <a:solidFill>
                  <a:schemeClr val="tx1"/>
                </a:solidFill>
                <a:effectLst>
                  <a:outerShdw blurRad="38100" dist="38100" dir="2700000" algn="tl">
                    <a:srgbClr val="000000">
                      <a:alpha val="43137"/>
                    </a:srgbClr>
                  </a:outerShdw>
                </a:effectLst>
                <a:latin typeface="Berlin Sans FB" pitchFamily="34" charset="0"/>
                <a:cs typeface="Gisha" pitchFamily="34" charset="-79"/>
              </a:rPr>
              <a:t> İLE KARŞILAŞTIRILMASI</a:t>
            </a:r>
          </a:p>
          <a:p>
            <a:endParaRPr lang="tr-TR" sz="2800" dirty="0" smtClean="0">
              <a:solidFill>
                <a:schemeClr val="tx1"/>
              </a:solidFill>
              <a:cs typeface="Times New Roman" pitchFamily="18" charset="0"/>
            </a:endParaRPr>
          </a:p>
          <a:p>
            <a:endParaRPr lang="tr-TR" dirty="0"/>
          </a:p>
        </p:txBody>
      </p:sp>
      <p:sp>
        <p:nvSpPr>
          <p:cNvPr id="4" name="3 Metin kutusu"/>
          <p:cNvSpPr txBox="1"/>
          <p:nvPr/>
        </p:nvSpPr>
        <p:spPr>
          <a:xfrm>
            <a:off x="2843808" y="5445224"/>
            <a:ext cx="3456384" cy="769441"/>
          </a:xfrm>
          <a:prstGeom prst="rect">
            <a:avLst/>
          </a:prstGeom>
          <a:noFill/>
        </p:spPr>
        <p:txBody>
          <a:bodyPr wrap="square" rtlCol="0">
            <a:spAutoFit/>
          </a:bodyPr>
          <a:lstStyle/>
          <a:p>
            <a:pPr algn="ctr"/>
            <a:endParaRPr lang="tr-TR" sz="2400" dirty="0" smtClean="0"/>
          </a:p>
          <a:p>
            <a:pPr algn="ctr"/>
            <a:r>
              <a:rPr lang="tr-TR" sz="2000" b="1" dirty="0" smtClean="0">
                <a:latin typeface="Gisha" pitchFamily="34" charset="-79"/>
                <a:cs typeface="Gisha" pitchFamily="34" charset="-79"/>
              </a:rPr>
              <a:t>2011-2012</a:t>
            </a:r>
            <a:endParaRPr lang="tr-TR" sz="2000" b="1" dirty="0">
              <a:latin typeface="Gisha" pitchFamily="34" charset="-79"/>
              <a:cs typeface="Gisha" pitchFamily="34" charset="-79"/>
            </a:endParaRPr>
          </a:p>
        </p:txBody>
      </p:sp>
      <p:pic>
        <p:nvPicPr>
          <p:cNvPr id="7" name="Picture 7" descr="Freundschaftspins-Deutschland-Tuerkei1"/>
          <p:cNvPicPr>
            <a:picLocks noChangeAspect="1" noChangeArrowheads="1"/>
          </p:cNvPicPr>
          <p:nvPr/>
        </p:nvPicPr>
        <p:blipFill>
          <a:blip r:embed="rId2" cstate="print"/>
          <a:srcRect/>
          <a:stretch>
            <a:fillRect/>
          </a:stretch>
        </p:blipFill>
        <p:spPr bwMode="auto">
          <a:xfrm>
            <a:off x="3203848" y="764704"/>
            <a:ext cx="2857500"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latin typeface="Berlin Sans FB" pitchFamily="34" charset="0"/>
              </a:rPr>
              <a:t>DERS SAATLERİ VE SINAVLAR</a:t>
            </a:r>
            <a:endParaRPr lang="tr-TR" dirty="0">
              <a:latin typeface="Berlin Sans FB" pitchFamily="34" charset="0"/>
            </a:endParaRPr>
          </a:p>
        </p:txBody>
      </p:sp>
      <p:sp>
        <p:nvSpPr>
          <p:cNvPr id="3" name="2 İçerik Yer Tutucusu"/>
          <p:cNvSpPr>
            <a:spLocks noGrp="1"/>
          </p:cNvSpPr>
          <p:nvPr>
            <p:ph idx="1"/>
          </p:nvPr>
        </p:nvSpPr>
        <p:spPr>
          <a:xfrm>
            <a:off x="179512" y="2564904"/>
            <a:ext cx="7200800" cy="3888433"/>
          </a:xfrm>
        </p:spPr>
        <p:txBody>
          <a:bodyPr/>
          <a:lstStyle/>
          <a:p>
            <a:r>
              <a:rPr lang="tr-TR" dirty="0" smtClean="0">
                <a:latin typeface="Berlin Sans FB" pitchFamily="34" charset="0"/>
              </a:rPr>
              <a:t>Haftada 20-30 ders saati </a:t>
            </a:r>
          </a:p>
          <a:p>
            <a:r>
              <a:rPr lang="tr-TR" dirty="0" smtClean="0">
                <a:latin typeface="Berlin Sans FB" pitchFamily="34" charset="0"/>
              </a:rPr>
              <a:t>Bir ders saati 45 dakika</a:t>
            </a:r>
          </a:p>
          <a:p>
            <a:r>
              <a:rPr lang="tr-TR" dirty="0" smtClean="0">
                <a:latin typeface="Berlin Sans FB" pitchFamily="34" charset="0"/>
              </a:rPr>
              <a:t>İlkokul dışındaki okul kademelerinde bitirme sınavı</a:t>
            </a:r>
          </a:p>
          <a:p>
            <a:r>
              <a:rPr lang="tr-TR" dirty="0" smtClean="0">
                <a:latin typeface="Berlin Sans FB" pitchFamily="34" charset="0"/>
              </a:rPr>
              <a:t>İlkokul 1. ve 2. sınıflarda öğrencilere karne verilmemektedir.</a:t>
            </a:r>
          </a:p>
          <a:p>
            <a:endParaRPr lang="tr-TR" dirty="0"/>
          </a:p>
        </p:txBody>
      </p:sp>
      <p:pic>
        <p:nvPicPr>
          <p:cNvPr id="4" name="Picture 2" descr="C:\Users\Recep\AppData\Local\Microsoft\Windows\Temporary Internet Files\Content.IE5\WEHSF8VK\MC90034588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1484784"/>
            <a:ext cx="3112549" cy="20546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Berlin Sans FB" pitchFamily="34" charset="0"/>
              </a:rPr>
              <a:t>ÖĞRETİM YILI VE TATİLLER</a:t>
            </a:r>
            <a:endParaRPr lang="tr-TR" dirty="0">
              <a:latin typeface="Berlin Sans FB" pitchFamily="34" charset="0"/>
            </a:endParaRPr>
          </a:p>
        </p:txBody>
      </p:sp>
      <p:sp>
        <p:nvSpPr>
          <p:cNvPr id="3" name="2 İçerik Yer Tutucusu"/>
          <p:cNvSpPr>
            <a:spLocks noGrp="1"/>
          </p:cNvSpPr>
          <p:nvPr>
            <p:ph idx="1"/>
          </p:nvPr>
        </p:nvSpPr>
        <p:spPr>
          <a:xfrm>
            <a:off x="755576" y="1700808"/>
            <a:ext cx="7939608" cy="4680520"/>
          </a:xfrm>
        </p:spPr>
        <p:txBody>
          <a:bodyPr/>
          <a:lstStyle/>
          <a:p>
            <a:r>
              <a:rPr lang="tr-TR" dirty="0" smtClean="0">
                <a:latin typeface="Berlin Sans FB" pitchFamily="34" charset="0"/>
              </a:rPr>
              <a:t>Ortalama 188 iş günüdür .</a:t>
            </a:r>
          </a:p>
          <a:p>
            <a:r>
              <a:rPr lang="tr-TR" dirty="0" smtClean="0">
                <a:latin typeface="Berlin Sans FB" pitchFamily="34" charset="0"/>
              </a:rPr>
              <a:t>Tatiller eğitim ve kültür bakanlıklarınca düzenlenir ve süreleri 75 gün olarak belirlenmektedir.</a:t>
            </a:r>
          </a:p>
          <a:p>
            <a:r>
              <a:rPr lang="tr-TR" dirty="0" smtClean="0">
                <a:latin typeface="Berlin Sans FB" pitchFamily="34" charset="0"/>
              </a:rPr>
              <a:t> Şubat ayında sömestr tatili,</a:t>
            </a:r>
          </a:p>
          <a:p>
            <a:r>
              <a:rPr lang="tr-TR" dirty="0" smtClean="0">
                <a:latin typeface="Berlin Sans FB" pitchFamily="34" charset="0"/>
              </a:rPr>
              <a:t>Noel Tatili, Paskalya Tatili gibi dini bayram tatilleridir.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Berlin Sans FB" pitchFamily="34" charset="0"/>
              </a:rPr>
              <a:t>DİĞER…</a:t>
            </a:r>
            <a:endParaRPr lang="tr-TR" dirty="0">
              <a:latin typeface="Berlin Sans FB" pitchFamily="34" charset="0"/>
            </a:endParaRPr>
          </a:p>
        </p:txBody>
      </p:sp>
      <p:sp>
        <p:nvSpPr>
          <p:cNvPr id="3" name="2 İçerik Yer Tutucusu"/>
          <p:cNvSpPr>
            <a:spLocks noGrp="1"/>
          </p:cNvSpPr>
          <p:nvPr>
            <p:ph idx="1"/>
          </p:nvPr>
        </p:nvSpPr>
        <p:spPr>
          <a:xfrm>
            <a:off x="304800" y="1844824"/>
            <a:ext cx="8686800" cy="4235301"/>
          </a:xfrm>
        </p:spPr>
        <p:txBody>
          <a:bodyPr/>
          <a:lstStyle/>
          <a:p>
            <a:r>
              <a:rPr lang="tr-TR" dirty="0" smtClean="0">
                <a:latin typeface="Berlin Sans FB" pitchFamily="34" charset="0"/>
              </a:rPr>
              <a:t>Derslik başına düşen öğrenci sayısı ilköğretimde 22,1 ortaöğretimde 24,7’dir.</a:t>
            </a:r>
          </a:p>
          <a:p>
            <a:r>
              <a:rPr lang="tr-TR" dirty="0" smtClean="0">
                <a:latin typeface="Berlin Sans FB" pitchFamily="34" charset="0"/>
              </a:rPr>
              <a:t>Kılık kıyafet serbestliği vardır.</a:t>
            </a:r>
          </a:p>
          <a:p>
            <a:r>
              <a:rPr lang="tr-TR" dirty="0" smtClean="0">
                <a:latin typeface="Berlin Sans FB" pitchFamily="34" charset="0"/>
              </a:rPr>
              <a:t>Din dersi seçmelidir. Derslere dini cemaatlerin görevlendirdiği kişiler girer.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II-Okul Sistemleri</a:t>
            </a:r>
            <a:br>
              <a:rPr lang="tr-TR" dirty="0" smtClean="0">
                <a:latin typeface="Times New Roman" pitchFamily="18" charset="0"/>
                <a:cs typeface="Times New Roman" pitchFamily="18" charset="0"/>
              </a:rPr>
            </a:br>
            <a:endParaRPr lang="tr-TR" dirty="0"/>
          </a:p>
        </p:txBody>
      </p:sp>
      <p:pic>
        <p:nvPicPr>
          <p:cNvPr id="5" name="Picture 4" descr="almanokulsistemi"/>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1484784"/>
            <a:ext cx="7330008" cy="2376264"/>
          </a:xfrm>
        </p:spPr>
        <p:txBody>
          <a:bodyPr>
            <a:normAutofit/>
          </a:bodyPr>
          <a:lstStyle/>
          <a:p>
            <a:pPr algn="ctr"/>
            <a:r>
              <a:rPr lang="tr-TR" sz="6000" dirty="0" smtClean="0">
                <a:latin typeface="Berlin Sans FB" pitchFamily="34" charset="0"/>
                <a:cs typeface="Times New Roman" pitchFamily="18" charset="0"/>
              </a:rPr>
              <a:t>II- Örgün </a:t>
            </a:r>
            <a:r>
              <a:rPr lang="tr-TR" sz="6000" dirty="0" err="1" smtClean="0">
                <a:latin typeface="Berlin Sans FB" pitchFamily="34" charset="0"/>
                <a:cs typeface="Times New Roman" pitchFamily="18" charset="0"/>
              </a:rPr>
              <a:t>Eğİtİm</a:t>
            </a:r>
            <a:r>
              <a:rPr lang="tr-TR" sz="6000" dirty="0" smtClean="0">
                <a:latin typeface="Berlin Sans FB" pitchFamily="34" charset="0"/>
                <a:cs typeface="Times New Roman" pitchFamily="18" charset="0"/>
              </a:rPr>
              <a:t> </a:t>
            </a:r>
            <a:br>
              <a:rPr lang="tr-TR" sz="6000" dirty="0" smtClean="0">
                <a:latin typeface="Berlin Sans FB" pitchFamily="34" charset="0"/>
                <a:cs typeface="Times New Roman" pitchFamily="18" charset="0"/>
              </a:rPr>
            </a:br>
            <a:endParaRPr lang="tr-TR" sz="6000" dirty="0">
              <a:latin typeface="Berlin Sans FB" pitchFamily="34" charset="0"/>
            </a:endParaRPr>
          </a:p>
        </p:txBody>
      </p:sp>
      <p:pic>
        <p:nvPicPr>
          <p:cNvPr id="1026" name="Picture 2" descr="C:\Users\Mehtap\Favorites\Desktop\sunum\misyonumuz.jpg"/>
          <p:cNvPicPr>
            <a:picLocks noChangeAspect="1" noChangeArrowheads="1"/>
          </p:cNvPicPr>
          <p:nvPr/>
        </p:nvPicPr>
        <p:blipFill>
          <a:blip r:embed="rId2" cstate="print"/>
          <a:srcRect/>
          <a:stretch>
            <a:fillRect/>
          </a:stretch>
        </p:blipFill>
        <p:spPr bwMode="auto">
          <a:xfrm>
            <a:off x="2051720" y="3356992"/>
            <a:ext cx="5112568"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7624" y="1554163"/>
            <a:ext cx="7056784" cy="3170982"/>
          </a:xfrm>
        </p:spPr>
        <p:txBody>
          <a:bodyPr>
            <a:noAutofit/>
          </a:bodyPr>
          <a:lstStyle/>
          <a:p>
            <a:pPr>
              <a:buNone/>
            </a:pPr>
            <a:r>
              <a:rPr lang="tr-TR" sz="5000" dirty="0" smtClean="0">
                <a:latin typeface="Berlin Sans FB" pitchFamily="34" charset="0"/>
                <a:cs typeface="Times New Roman" pitchFamily="18" charset="0"/>
              </a:rPr>
              <a:t>A- OKUL ÖNCESİ EĞİTİM</a:t>
            </a:r>
          </a:p>
          <a:p>
            <a:pPr>
              <a:buNone/>
            </a:pPr>
            <a:r>
              <a:rPr lang="tr-TR" sz="5000" dirty="0" smtClean="0">
                <a:latin typeface="Berlin Sans FB" pitchFamily="34" charset="0"/>
                <a:cs typeface="Times New Roman" pitchFamily="18" charset="0"/>
              </a:rPr>
              <a:t>       </a:t>
            </a:r>
            <a:endParaRPr lang="tr-TR" sz="5000" dirty="0">
              <a:latin typeface="Berlin Sans FB" pitchFamily="34" charset="0"/>
            </a:endParaRPr>
          </a:p>
        </p:txBody>
      </p:sp>
      <p:pic>
        <p:nvPicPr>
          <p:cNvPr id="1026" name="Picture 2" descr="C:\Users\Mehtap\Favorites\Desktop\sunum\kindergarten_banner1.jpg"/>
          <p:cNvPicPr>
            <a:picLocks noChangeAspect="1" noChangeArrowheads="1"/>
          </p:cNvPicPr>
          <p:nvPr/>
        </p:nvPicPr>
        <p:blipFill>
          <a:blip r:embed="rId2" cstate="print"/>
          <a:srcRect/>
          <a:stretch>
            <a:fillRect/>
          </a:stretch>
        </p:blipFill>
        <p:spPr bwMode="auto">
          <a:xfrm>
            <a:off x="1691680" y="2996952"/>
            <a:ext cx="5616624" cy="2419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268760"/>
            <a:ext cx="5275312" cy="5328592"/>
          </a:xfrm>
        </p:spPr>
        <p:txBody>
          <a:bodyPr/>
          <a:lstStyle/>
          <a:p>
            <a:r>
              <a:rPr lang="tr-TR" dirty="0" smtClean="0">
                <a:latin typeface="Berlin Sans FB" pitchFamily="34" charset="0"/>
              </a:rPr>
              <a:t>Zorunlu değildir.</a:t>
            </a:r>
          </a:p>
          <a:p>
            <a:r>
              <a:rPr lang="tr-TR" dirty="0" smtClean="0">
                <a:latin typeface="Berlin Sans FB" pitchFamily="34" charset="0"/>
              </a:rPr>
              <a:t>3 – 6 yaş arası.</a:t>
            </a:r>
          </a:p>
          <a:p>
            <a:r>
              <a:rPr lang="tr-TR" dirty="0" smtClean="0">
                <a:latin typeface="Berlin Sans FB" pitchFamily="34" charset="0"/>
              </a:rPr>
              <a:t>temel bilgileri </a:t>
            </a:r>
          </a:p>
          <a:p>
            <a:r>
              <a:rPr lang="tr-TR" dirty="0" smtClean="0">
                <a:latin typeface="Berlin Sans FB" pitchFamily="34" charset="0"/>
              </a:rPr>
              <a:t>Dil bilgilerini geliştirmektir.</a:t>
            </a:r>
          </a:p>
          <a:p>
            <a:r>
              <a:rPr lang="tr-TR" dirty="0" smtClean="0">
                <a:latin typeface="Berlin Sans FB" pitchFamily="34" charset="0"/>
              </a:rPr>
              <a:t>Genellikle kiliseler tarafından açılıyor. </a:t>
            </a:r>
          </a:p>
          <a:p>
            <a:endParaRPr lang="tr-TR" dirty="0" smtClean="0">
              <a:latin typeface="Berlin Sans FB" pitchFamily="34" charset="0"/>
            </a:endParaRPr>
          </a:p>
          <a:p>
            <a:endParaRPr lang="tr-TR" dirty="0" smtClean="0">
              <a:latin typeface="Berlin Sans FB" pitchFamily="34" charset="0"/>
            </a:endParaRPr>
          </a:p>
          <a:p>
            <a:endParaRPr lang="tr-TR" dirty="0" smtClean="0">
              <a:latin typeface="Berlin Sans FB" pitchFamily="34" charset="0"/>
            </a:endParaRPr>
          </a:p>
          <a:p>
            <a:endParaRPr lang="tr-TR" dirty="0"/>
          </a:p>
        </p:txBody>
      </p:sp>
      <p:pic>
        <p:nvPicPr>
          <p:cNvPr id="2050" name="Picture 2" descr="C:\Users\Mehtap\Favorites\Desktop\sunum\SDS002C.jpg"/>
          <p:cNvPicPr>
            <a:picLocks noChangeAspect="1" noChangeArrowheads="1"/>
          </p:cNvPicPr>
          <p:nvPr/>
        </p:nvPicPr>
        <p:blipFill>
          <a:blip r:embed="rId2" cstate="print"/>
          <a:srcRect/>
          <a:stretch>
            <a:fillRect/>
          </a:stretch>
        </p:blipFill>
        <p:spPr bwMode="auto">
          <a:xfrm>
            <a:off x="3779912" y="4725144"/>
            <a:ext cx="5029200" cy="15744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412776"/>
            <a:ext cx="8686800" cy="3600401"/>
          </a:xfrm>
        </p:spPr>
        <p:txBody>
          <a:bodyPr/>
          <a:lstStyle/>
          <a:p>
            <a:pPr algn="ctr">
              <a:buNone/>
            </a:pPr>
            <a:r>
              <a:rPr lang="tr-TR" sz="6000" dirty="0" smtClean="0">
                <a:solidFill>
                  <a:srgbClr val="666699"/>
                </a:solidFill>
              </a:rPr>
              <a:t> B)</a:t>
            </a:r>
            <a:r>
              <a:rPr lang="tr-TR" sz="6000" dirty="0" smtClean="0">
                <a:solidFill>
                  <a:srgbClr val="666699"/>
                </a:solidFill>
                <a:latin typeface="Berlin Sans FB" pitchFamily="34" charset="0"/>
              </a:rPr>
              <a:t>TEMEL OKULLAR</a:t>
            </a:r>
            <a:br>
              <a:rPr lang="tr-TR" sz="6000" dirty="0" smtClean="0">
                <a:solidFill>
                  <a:srgbClr val="666699"/>
                </a:solidFill>
                <a:latin typeface="Berlin Sans FB" pitchFamily="34" charset="0"/>
              </a:rPr>
            </a:br>
            <a:r>
              <a:rPr lang="tr-TR" sz="6000" dirty="0" smtClean="0">
                <a:solidFill>
                  <a:srgbClr val="666699"/>
                </a:solidFill>
                <a:latin typeface="Berlin Sans FB" pitchFamily="34" charset="0"/>
              </a:rPr>
              <a:t>GRUNDSCHULE</a:t>
            </a:r>
            <a:endParaRPr lang="tr-TR" sz="6000" dirty="0">
              <a:latin typeface="Berlin Sans FB" pitchFamily="34" charset="0"/>
            </a:endParaRPr>
          </a:p>
        </p:txBody>
      </p:sp>
      <p:pic>
        <p:nvPicPr>
          <p:cNvPr id="3074" name="Picture 2" descr="C:\Users\Mehtap\Favorites\Desktop\sunum\Eğitim-Sistemi-Çöktü-Kutlu-Olsun.jpg"/>
          <p:cNvPicPr>
            <a:picLocks noChangeAspect="1" noChangeArrowheads="1"/>
          </p:cNvPicPr>
          <p:nvPr/>
        </p:nvPicPr>
        <p:blipFill>
          <a:blip r:embed="rId2" cstate="print"/>
          <a:srcRect/>
          <a:stretch>
            <a:fillRect/>
          </a:stretch>
        </p:blipFill>
        <p:spPr bwMode="auto">
          <a:xfrm>
            <a:off x="2339752" y="3717032"/>
            <a:ext cx="5184576"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1642194"/>
          </a:xfrm>
        </p:spPr>
        <p:txBody>
          <a:bodyPr>
            <a:normAutofit/>
          </a:bodyPr>
          <a:lstStyle/>
          <a:p>
            <a:r>
              <a:rPr lang="tr-TR" dirty="0" smtClean="0">
                <a:solidFill>
                  <a:srgbClr val="666699"/>
                </a:solidFill>
              </a:rPr>
              <a:t/>
            </a:r>
            <a:br>
              <a:rPr lang="tr-TR" dirty="0" smtClean="0">
                <a:solidFill>
                  <a:srgbClr val="666699"/>
                </a:solidFill>
              </a:rPr>
            </a:br>
            <a:endParaRPr lang="tr-TR" dirty="0"/>
          </a:p>
        </p:txBody>
      </p:sp>
      <p:sp>
        <p:nvSpPr>
          <p:cNvPr id="3" name="2 İçerik Yer Tutucusu"/>
          <p:cNvSpPr>
            <a:spLocks noGrp="1"/>
          </p:cNvSpPr>
          <p:nvPr>
            <p:ph idx="1"/>
          </p:nvPr>
        </p:nvSpPr>
        <p:spPr>
          <a:xfrm>
            <a:off x="683568" y="1556792"/>
            <a:ext cx="5256584" cy="4525963"/>
          </a:xfrm>
        </p:spPr>
        <p:txBody>
          <a:bodyPr/>
          <a:lstStyle/>
          <a:p>
            <a:r>
              <a:rPr lang="tr-TR" dirty="0" smtClean="0">
                <a:latin typeface="Berlin Sans FB" pitchFamily="34" charset="0"/>
              </a:rPr>
              <a:t>Zorunludur.</a:t>
            </a:r>
          </a:p>
          <a:p>
            <a:r>
              <a:rPr lang="tr-TR" dirty="0" smtClean="0">
                <a:latin typeface="Berlin Sans FB" pitchFamily="34" charset="0"/>
              </a:rPr>
              <a:t>7 yaşında başlar</a:t>
            </a:r>
            <a:r>
              <a:rPr lang="tr-TR" dirty="0" smtClean="0">
                <a:solidFill>
                  <a:srgbClr val="FF0000"/>
                </a:solidFill>
                <a:latin typeface="Berlin Sans FB" pitchFamily="34" charset="0"/>
              </a:rPr>
              <a:t>                                 </a:t>
            </a:r>
          </a:p>
          <a:p>
            <a:r>
              <a:rPr lang="tr-TR" dirty="0" smtClean="0">
                <a:latin typeface="Berlin Sans FB" pitchFamily="34" charset="0"/>
              </a:rPr>
              <a:t>4 </a:t>
            </a:r>
            <a:r>
              <a:rPr lang="tr-TR" dirty="0" smtClean="0">
                <a:latin typeface="Berlin Sans FB" pitchFamily="34" charset="0"/>
              </a:rPr>
              <a:t>ya da </a:t>
            </a:r>
            <a:r>
              <a:rPr lang="tr-TR" dirty="0" smtClean="0">
                <a:latin typeface="Berlin Sans FB" pitchFamily="34" charset="0"/>
              </a:rPr>
              <a:t>6 yıldır.</a:t>
            </a:r>
            <a:r>
              <a:rPr lang="tr-TR" dirty="0" smtClean="0">
                <a:solidFill>
                  <a:srgbClr val="FF0000"/>
                </a:solidFill>
                <a:latin typeface="Berlin Sans FB" pitchFamily="34" charset="0"/>
              </a:rPr>
              <a:t>  </a:t>
            </a:r>
          </a:p>
          <a:p>
            <a:r>
              <a:rPr lang="tr-TR" dirty="0" smtClean="0">
                <a:latin typeface="Berlin Sans FB" pitchFamily="34" charset="0"/>
              </a:rPr>
              <a:t>Amacı hayal gücünü,</a:t>
            </a:r>
          </a:p>
          <a:p>
            <a:pPr>
              <a:buFont typeface="Wingdings" pitchFamily="2" charset="2"/>
              <a:buNone/>
            </a:pPr>
            <a:r>
              <a:rPr lang="tr-TR" dirty="0" smtClean="0">
                <a:latin typeface="Berlin Sans FB" pitchFamily="34" charset="0"/>
              </a:rPr>
              <a:t>yetenekleri geliştirmek,</a:t>
            </a:r>
          </a:p>
          <a:p>
            <a:pPr>
              <a:buFont typeface="Wingdings" pitchFamily="2" charset="2"/>
              <a:buNone/>
            </a:pPr>
            <a:r>
              <a:rPr lang="tr-TR" dirty="0" smtClean="0">
                <a:latin typeface="Berlin Sans FB" pitchFamily="34" charset="0"/>
              </a:rPr>
              <a:t>bireyin sosyalleşmesini</a:t>
            </a:r>
          </a:p>
          <a:p>
            <a:pPr>
              <a:buFont typeface="Wingdings" pitchFamily="2" charset="2"/>
              <a:buNone/>
            </a:pPr>
            <a:r>
              <a:rPr lang="tr-TR" dirty="0" smtClean="0">
                <a:latin typeface="Berlin Sans FB" pitchFamily="34" charset="0"/>
              </a:rPr>
              <a:t>sağlamaktır.</a:t>
            </a:r>
            <a:endParaRPr lang="tr-TR" dirty="0">
              <a:latin typeface="Berlin Sans FB" pitchFamily="34" charset="0"/>
            </a:endParaRPr>
          </a:p>
        </p:txBody>
      </p:sp>
      <p:pic>
        <p:nvPicPr>
          <p:cNvPr id="4098" name="Picture 2" descr="C:\Users\Mehtap\Favorites\Desktop\sunum\sinav_w550.jpg"/>
          <p:cNvPicPr>
            <a:picLocks noChangeAspect="1" noChangeArrowheads="1"/>
          </p:cNvPicPr>
          <p:nvPr/>
        </p:nvPicPr>
        <p:blipFill>
          <a:blip r:embed="rId2" cstate="print"/>
          <a:srcRect/>
          <a:stretch>
            <a:fillRect/>
          </a:stretch>
        </p:blipFill>
        <p:spPr bwMode="auto">
          <a:xfrm>
            <a:off x="5189984" y="3896082"/>
            <a:ext cx="3954016" cy="29619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56792"/>
            <a:ext cx="8686800" cy="5112568"/>
          </a:xfrm>
        </p:spPr>
        <p:txBody>
          <a:bodyPr/>
          <a:lstStyle/>
          <a:p>
            <a:r>
              <a:rPr lang="tr-TR" dirty="0" smtClean="0">
                <a:latin typeface="Berlin Sans FB" pitchFamily="34" charset="0"/>
              </a:rPr>
              <a:t>Okullaşma oranı %100’e yakın</a:t>
            </a:r>
          </a:p>
          <a:p>
            <a:r>
              <a:rPr lang="tr-TR" dirty="0" smtClean="0">
                <a:latin typeface="Berlin Sans FB" pitchFamily="34" charset="0"/>
              </a:rPr>
              <a:t>4 yıldır</a:t>
            </a:r>
          </a:p>
          <a:p>
            <a:r>
              <a:rPr lang="tr-TR" dirty="0" smtClean="0">
                <a:latin typeface="Berlin Sans FB" pitchFamily="34" charset="0"/>
              </a:rPr>
              <a:t>Öğrenciler 4 yıl boyunca aynı öğretmen tarafından okutulurlar</a:t>
            </a:r>
          </a:p>
          <a:p>
            <a:r>
              <a:rPr lang="tr-TR" dirty="0" smtClean="0">
                <a:latin typeface="Berlin Sans FB" pitchFamily="34" charset="0"/>
              </a:rPr>
              <a:t>1. ve 2. sınıfta not verilmez</a:t>
            </a:r>
          </a:p>
          <a:p>
            <a:r>
              <a:rPr lang="tr-TR" dirty="0" smtClean="0">
                <a:latin typeface="Berlin Sans FB" pitchFamily="34" charset="0"/>
              </a:rPr>
              <a:t>Etkin yönlendirme ve tavsiye mektubu</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dirty="0" smtClean="0">
                <a:latin typeface="Berlin Sans FB" pitchFamily="34" charset="0"/>
              </a:rPr>
              <a:t>   İÇERİK</a:t>
            </a:r>
            <a:endParaRPr lang="tr-TR" sz="3800" dirty="0">
              <a:latin typeface="Berlin Sans FB" pitchFamily="34" charset="0"/>
            </a:endParaRPr>
          </a:p>
        </p:txBody>
      </p:sp>
      <p:sp>
        <p:nvSpPr>
          <p:cNvPr id="3" name="2 İçerik Yer Tutucusu"/>
          <p:cNvSpPr>
            <a:spLocks noGrp="1"/>
          </p:cNvSpPr>
          <p:nvPr>
            <p:ph idx="1"/>
          </p:nvPr>
        </p:nvSpPr>
        <p:spPr>
          <a:xfrm>
            <a:off x="914400" y="1447800"/>
            <a:ext cx="4593704" cy="5149552"/>
          </a:xfrm>
        </p:spPr>
        <p:txBody>
          <a:bodyPr>
            <a:normAutofit fontScale="77500" lnSpcReduction="20000"/>
          </a:bodyPr>
          <a:lstStyle/>
          <a:p>
            <a:pPr hangingPunct="0"/>
            <a:r>
              <a:rPr lang="tr-TR" sz="3100" dirty="0" smtClean="0">
                <a:latin typeface="Berlin Sans FB" pitchFamily="34" charset="0"/>
                <a:ea typeface="Arial Unicode MS" pitchFamily="34" charset="-128"/>
                <a:cs typeface="Calibri" pitchFamily="34" charset="0"/>
              </a:rPr>
              <a:t> I- Genel Bilgi</a:t>
            </a:r>
          </a:p>
          <a:p>
            <a:pPr hangingPunct="0"/>
            <a:r>
              <a:rPr lang="tr-TR" sz="3100" dirty="0" smtClean="0">
                <a:latin typeface="Berlin Sans FB" pitchFamily="34" charset="0"/>
                <a:ea typeface="Arial Unicode MS" pitchFamily="34" charset="-128"/>
                <a:cs typeface="Calibri" pitchFamily="34" charset="0"/>
              </a:rPr>
              <a:t>II- Örgün Eğitim </a:t>
            </a:r>
          </a:p>
          <a:p>
            <a:pPr hangingPunct="0"/>
            <a:r>
              <a:rPr lang="tr-TR" sz="3100" dirty="0" smtClean="0">
                <a:latin typeface="Berlin Sans FB" pitchFamily="34" charset="0"/>
                <a:ea typeface="Arial Unicode MS" pitchFamily="34" charset="-128"/>
                <a:cs typeface="Calibri" pitchFamily="34" charset="0"/>
              </a:rPr>
              <a:t>   A- Okul Öncesi Eğitim</a:t>
            </a:r>
          </a:p>
          <a:p>
            <a:pPr hangingPunct="0"/>
            <a:r>
              <a:rPr lang="tr-TR" sz="3100" dirty="0" smtClean="0">
                <a:latin typeface="Berlin Sans FB" pitchFamily="34" charset="0"/>
                <a:ea typeface="Arial Unicode MS" pitchFamily="34" charset="-128"/>
                <a:cs typeface="Calibri" pitchFamily="34" charset="0"/>
              </a:rPr>
              <a:t>   B- Temel Okul</a:t>
            </a:r>
          </a:p>
          <a:p>
            <a:pPr hangingPunct="0"/>
            <a:r>
              <a:rPr lang="tr-TR" sz="3100" dirty="0" smtClean="0">
                <a:latin typeface="Berlin Sans FB" pitchFamily="34" charset="0"/>
                <a:ea typeface="Arial Unicode MS" pitchFamily="34" charset="-128"/>
                <a:cs typeface="Calibri" pitchFamily="34" charset="0"/>
              </a:rPr>
              <a:t>   C- Ortaöğretim Okulu</a:t>
            </a:r>
          </a:p>
          <a:p>
            <a:pPr hangingPunct="0"/>
            <a:r>
              <a:rPr lang="tr-TR" sz="3100" dirty="0" smtClean="0">
                <a:latin typeface="Berlin Sans FB" pitchFamily="34" charset="0"/>
                <a:ea typeface="Arial Unicode MS" pitchFamily="34" charset="-128"/>
                <a:cs typeface="Calibri" pitchFamily="34" charset="0"/>
              </a:rPr>
              <a:t>   D-Genel Lise</a:t>
            </a:r>
          </a:p>
          <a:p>
            <a:pPr hangingPunct="0"/>
            <a:r>
              <a:rPr lang="tr-TR" sz="3100" dirty="0" smtClean="0">
                <a:latin typeface="Berlin Sans FB" pitchFamily="34" charset="0"/>
                <a:ea typeface="Arial Unicode MS" pitchFamily="34" charset="-128"/>
                <a:cs typeface="Calibri" pitchFamily="34" charset="0"/>
              </a:rPr>
              <a:t>   E-Çok Amaçlı Entegre Lise</a:t>
            </a:r>
          </a:p>
          <a:p>
            <a:pPr hangingPunct="0"/>
            <a:r>
              <a:rPr lang="tr-TR" sz="3100" dirty="0" smtClean="0">
                <a:latin typeface="Berlin Sans FB" pitchFamily="34" charset="0"/>
                <a:ea typeface="Arial Unicode MS" pitchFamily="34" charset="-128"/>
                <a:cs typeface="Calibri" pitchFamily="34" charset="0"/>
              </a:rPr>
              <a:t>   F-Mesleki Teknik Öğretim</a:t>
            </a:r>
          </a:p>
          <a:p>
            <a:pPr hangingPunct="0"/>
            <a:r>
              <a:rPr lang="tr-TR" sz="3100" dirty="0" smtClean="0">
                <a:latin typeface="Berlin Sans FB" pitchFamily="34" charset="0"/>
                <a:ea typeface="Arial Unicode MS" pitchFamily="34" charset="-128"/>
                <a:cs typeface="Calibri" pitchFamily="34" charset="0"/>
              </a:rPr>
              <a:t>   G- Yüksek Öğretim</a:t>
            </a:r>
          </a:p>
          <a:p>
            <a:pPr hangingPunct="0"/>
            <a:r>
              <a:rPr lang="tr-TR" sz="3100" dirty="0" smtClean="0">
                <a:latin typeface="Berlin Sans FB" pitchFamily="34" charset="0"/>
                <a:ea typeface="Arial Unicode MS" pitchFamily="34" charset="-128"/>
                <a:cs typeface="Calibri" pitchFamily="34" charset="0"/>
              </a:rPr>
              <a:t>III- Yaygın Eğitim</a:t>
            </a:r>
          </a:p>
          <a:p>
            <a:pPr hangingPunct="0"/>
            <a:r>
              <a:rPr lang="tr-TR" sz="3100" dirty="0" smtClean="0">
                <a:latin typeface="Berlin Sans FB" pitchFamily="34" charset="0"/>
                <a:ea typeface="Arial Unicode MS" pitchFamily="34" charset="-128"/>
                <a:cs typeface="Calibri" pitchFamily="34" charset="0"/>
              </a:rPr>
              <a:t>IV- Öğretmen Yetiştirme</a:t>
            </a:r>
          </a:p>
          <a:p>
            <a:pPr hangingPunct="0"/>
            <a:r>
              <a:rPr lang="tr-TR" sz="3100" dirty="0" smtClean="0">
                <a:latin typeface="Berlin Sans FB" pitchFamily="34" charset="0"/>
                <a:ea typeface="Arial Unicode MS" pitchFamily="34" charset="-128"/>
                <a:cs typeface="Calibri" pitchFamily="34" charset="0"/>
              </a:rPr>
              <a:t>V- Türkiye Eğitim Sistemlerinin Karşılaştırılması</a:t>
            </a:r>
          </a:p>
          <a:p>
            <a:pPr hangingPunct="0"/>
            <a:r>
              <a:rPr lang="tr-TR" sz="3100" dirty="0" smtClean="0">
                <a:latin typeface="Berlin Sans FB" pitchFamily="34" charset="0"/>
                <a:ea typeface="Arial Unicode MS" pitchFamily="34" charset="-128"/>
                <a:cs typeface="Calibri" pitchFamily="34" charset="0"/>
              </a:rPr>
              <a:t>VI-SONUÇ</a:t>
            </a:r>
          </a:p>
          <a:p>
            <a:endParaRPr lang="tr-TR" dirty="0">
              <a:latin typeface="Arial" pitchFamily="34" charset="0"/>
              <a:cs typeface="Arial" pitchFamily="34" charset="0"/>
            </a:endParaRPr>
          </a:p>
        </p:txBody>
      </p:sp>
      <p:pic>
        <p:nvPicPr>
          <p:cNvPr id="4" name="Picture 5" descr="clipart-pencil-checklist"/>
          <p:cNvPicPr>
            <a:picLocks noChangeAspect="1" noChangeArrowheads="1"/>
          </p:cNvPicPr>
          <p:nvPr/>
        </p:nvPicPr>
        <p:blipFill>
          <a:blip r:embed="rId2" cstate="print"/>
          <a:srcRect/>
          <a:stretch>
            <a:fillRect/>
          </a:stretch>
        </p:blipFill>
        <p:spPr bwMode="auto">
          <a:xfrm>
            <a:off x="5940152" y="3717032"/>
            <a:ext cx="2663825" cy="26642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Berlin Sans FB" pitchFamily="34" charset="0"/>
              </a:rPr>
              <a:t>Bireysel farklılıklara saygı vardır. </a:t>
            </a:r>
          </a:p>
          <a:p>
            <a:r>
              <a:rPr lang="tr-TR" dirty="0" smtClean="0">
                <a:latin typeface="Berlin Sans FB" pitchFamily="34" charset="0"/>
              </a:rPr>
              <a:t>Ortak eğitim verilir.</a:t>
            </a:r>
          </a:p>
          <a:p>
            <a:r>
              <a:rPr lang="tr-TR" dirty="0" smtClean="0">
                <a:latin typeface="Berlin Sans FB" pitchFamily="34" charset="0"/>
              </a:rPr>
              <a:t>Kabiliyeti doğrultusunda</a:t>
            </a:r>
          </a:p>
          <a:p>
            <a:pPr>
              <a:buFont typeface="Wingdings" pitchFamily="2" charset="2"/>
              <a:buNone/>
            </a:pPr>
            <a:r>
              <a:rPr lang="tr-TR" dirty="0" smtClean="0">
                <a:latin typeface="Berlin Sans FB" pitchFamily="34" charset="0"/>
              </a:rPr>
              <a:t>  ortaokula yönlendiriliyor.</a:t>
            </a:r>
          </a:p>
          <a:p>
            <a:r>
              <a:rPr lang="tr-TR" dirty="0" smtClean="0">
                <a:latin typeface="Berlin Sans FB" pitchFamily="34" charset="0"/>
              </a:rPr>
              <a:t>Buradan mezun olanlar, </a:t>
            </a:r>
          </a:p>
          <a:p>
            <a:pPr>
              <a:buFont typeface="Wingdings" pitchFamily="2" charset="2"/>
              <a:buNone/>
            </a:pPr>
            <a:r>
              <a:rPr lang="tr-TR" dirty="0" smtClean="0">
                <a:latin typeface="Berlin Sans FB" pitchFamily="34" charset="0"/>
              </a:rPr>
              <a:t>  orta dereceli okullara </a:t>
            </a:r>
          </a:p>
          <a:p>
            <a:pPr>
              <a:buFont typeface="Wingdings" pitchFamily="2" charset="2"/>
              <a:buNone/>
            </a:pPr>
            <a:r>
              <a:rPr lang="tr-TR" dirty="0" smtClean="0">
                <a:latin typeface="Berlin Sans FB" pitchFamily="34" charset="0"/>
              </a:rPr>
              <a:t>  geçerler.</a:t>
            </a:r>
          </a:p>
          <a:p>
            <a:endParaRPr lang="tr-TR" dirty="0"/>
          </a:p>
        </p:txBody>
      </p:sp>
      <p:pic>
        <p:nvPicPr>
          <p:cNvPr id="5122" name="Picture 2" descr="C:\Users\Mehtap\Favorites\Desktop\sunum\ClipArt_Reading_Circle-315x254.jpg"/>
          <p:cNvPicPr>
            <a:picLocks noChangeAspect="1" noChangeArrowheads="1"/>
          </p:cNvPicPr>
          <p:nvPr/>
        </p:nvPicPr>
        <p:blipFill>
          <a:blip r:embed="rId2" cstate="print"/>
          <a:srcRect/>
          <a:stretch>
            <a:fillRect/>
          </a:stretch>
        </p:blipFill>
        <p:spPr bwMode="auto">
          <a:xfrm>
            <a:off x="5724128" y="3933056"/>
            <a:ext cx="3000375" cy="2419350"/>
          </a:xfrm>
          <a:prstGeom prst="rect">
            <a:avLst/>
          </a:prstGeom>
          <a:noFill/>
          <a:ln>
            <a:solidFill>
              <a:schemeClr val="tx2">
                <a:lumMod val="75000"/>
              </a:schemeClr>
            </a:solid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2"/>
            <a:ext cx="8155632" cy="5115198"/>
          </a:xfrm>
        </p:spPr>
        <p:txBody>
          <a:bodyPr>
            <a:normAutofit/>
          </a:bodyPr>
          <a:lstStyle/>
          <a:p>
            <a:r>
              <a:rPr lang="tr-TR" dirty="0" smtClean="0">
                <a:latin typeface="Berlin Sans FB" pitchFamily="34" charset="0"/>
              </a:rPr>
              <a:t>Okuma, yazma ve matematik temel becerilerdir.</a:t>
            </a:r>
          </a:p>
          <a:p>
            <a:r>
              <a:rPr lang="tr-TR" dirty="0" smtClean="0">
                <a:latin typeface="Berlin Sans FB" pitchFamily="34" charset="0"/>
              </a:rPr>
              <a:t>İlk yıllarda haftalık ders saati 20-22, üst sınıflarda 27- 29.</a:t>
            </a:r>
          </a:p>
          <a:p>
            <a:r>
              <a:rPr lang="tr-TR" dirty="0" smtClean="0">
                <a:latin typeface="Berlin Sans FB" pitchFamily="34" charset="0"/>
              </a:rPr>
              <a:t>İlköğretimin ilk iki yılında, tüm dersler sınıf öğretmeni tarafından verilir.   </a:t>
            </a:r>
          </a:p>
          <a:p>
            <a:r>
              <a:rPr lang="tr-TR" dirty="0" smtClean="0">
                <a:latin typeface="Berlin Sans FB" pitchFamily="34" charset="0"/>
              </a:rPr>
              <a:t>Üçüncü sınıftan itibaren branş öğretmenleri.</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2"/>
            <a:ext cx="5635352" cy="4525963"/>
          </a:xfrm>
        </p:spPr>
        <p:txBody>
          <a:bodyPr>
            <a:normAutofit lnSpcReduction="10000"/>
          </a:bodyPr>
          <a:lstStyle/>
          <a:p>
            <a:r>
              <a:rPr lang="tr-TR" dirty="0" smtClean="0">
                <a:latin typeface="Berlin Sans FB" pitchFamily="34" charset="0"/>
              </a:rPr>
              <a:t>Genellikle haftada 5 gün öğleden önceleri ders yapılıyor.</a:t>
            </a:r>
          </a:p>
          <a:p>
            <a:r>
              <a:rPr lang="tr-TR" dirty="0" smtClean="0">
                <a:latin typeface="Berlin Sans FB" pitchFamily="34" charset="0"/>
              </a:rPr>
              <a:t>Bazı eyaletlerde ayda birkaç Cumartesi…</a:t>
            </a:r>
          </a:p>
          <a:p>
            <a:r>
              <a:rPr lang="tr-TR" dirty="0" smtClean="0">
                <a:latin typeface="Berlin Sans FB" pitchFamily="34" charset="0"/>
              </a:rPr>
              <a:t>1. ve 2. sınıf eğitsel yönden bir bütündür.  </a:t>
            </a:r>
          </a:p>
          <a:p>
            <a:r>
              <a:rPr lang="tr-TR" dirty="0" smtClean="0">
                <a:latin typeface="Berlin Sans FB" pitchFamily="34" charset="0"/>
              </a:rPr>
              <a:t>Öğrencilere 1. ve 2. sınıfta not verilmez. </a:t>
            </a:r>
          </a:p>
          <a:p>
            <a:endParaRPr lang="tr-TR" dirty="0"/>
          </a:p>
        </p:txBody>
      </p:sp>
      <p:pic>
        <p:nvPicPr>
          <p:cNvPr id="4" name="Picture 3" descr="C:\Users\Recep\AppData\Local\Microsoft\Windows\Temporary Internet Files\Content.IE5\JP8P6VYP\MC900303949[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60870" y="3356992"/>
            <a:ext cx="3168352" cy="334852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smtClean="0">
                <a:latin typeface="Berlin Sans FB" pitchFamily="34" charset="0"/>
              </a:rPr>
              <a:t> Öğrenciler doğrudan geçerler.</a:t>
            </a:r>
          </a:p>
          <a:p>
            <a:r>
              <a:rPr lang="tr-TR" dirty="0" smtClean="0">
                <a:latin typeface="Berlin Sans FB" pitchFamily="34" charset="0"/>
              </a:rPr>
              <a:t>Bazı eyaletlerde 3.sınıfta yabancı dil eğitimi de veriliyor. </a:t>
            </a:r>
          </a:p>
          <a:p>
            <a:r>
              <a:rPr lang="tr-TR" dirty="0" smtClean="0">
                <a:latin typeface="Berlin Sans FB" pitchFamily="34" charset="0"/>
              </a:rPr>
              <a:t>İlkokulda yer alan dersler: Almanca, Din Bilgisi, Matematik,</a:t>
            </a:r>
          </a:p>
          <a:p>
            <a:r>
              <a:rPr lang="tr-TR" dirty="0" smtClean="0">
                <a:latin typeface="Berlin Sans FB" pitchFamily="34" charset="0"/>
              </a:rPr>
              <a:t>Beden Eğitimi, Müzik, Resim – İş. (Anadil dersleri) </a:t>
            </a:r>
          </a:p>
          <a:p>
            <a:r>
              <a:rPr lang="tr-TR" dirty="0" smtClean="0">
                <a:latin typeface="Berlin Sans FB" pitchFamily="34" charset="0"/>
              </a:rPr>
              <a:t>Dördüncü sınıfta kader belirlenir. </a:t>
            </a:r>
          </a:p>
          <a:p>
            <a:r>
              <a:rPr lang="tr-TR" dirty="0" smtClean="0">
                <a:latin typeface="Berlin Sans FB" pitchFamily="34" charset="0"/>
              </a:rPr>
              <a:t>Öğrenciler notlarına göre </a:t>
            </a:r>
            <a:r>
              <a:rPr lang="tr-TR" dirty="0" err="1" smtClean="0">
                <a:latin typeface="Berlin Sans FB" pitchFamily="34" charset="0"/>
              </a:rPr>
              <a:t>Gymnasium</a:t>
            </a:r>
            <a:r>
              <a:rPr lang="tr-TR" dirty="0" smtClean="0">
                <a:latin typeface="Berlin Sans FB" pitchFamily="34" charset="0"/>
              </a:rPr>
              <a:t>, </a:t>
            </a:r>
            <a:r>
              <a:rPr lang="tr-TR" dirty="0" err="1" smtClean="0">
                <a:latin typeface="Berlin Sans FB" pitchFamily="34" charset="0"/>
              </a:rPr>
              <a:t>Realschule</a:t>
            </a:r>
            <a:r>
              <a:rPr lang="tr-TR" dirty="0" smtClean="0">
                <a:latin typeface="Berlin Sans FB" pitchFamily="34" charset="0"/>
              </a:rPr>
              <a:t> veya </a:t>
            </a:r>
            <a:r>
              <a:rPr lang="tr-TR" dirty="0" err="1" smtClean="0">
                <a:latin typeface="Berlin Sans FB" pitchFamily="34" charset="0"/>
              </a:rPr>
              <a:t>Hauptschule’ye</a:t>
            </a:r>
            <a:r>
              <a:rPr lang="tr-TR" dirty="0" smtClean="0">
                <a:latin typeface="Berlin Sans FB" pitchFamily="34" charset="0"/>
              </a:rPr>
              <a:t> gönderilir.</a:t>
            </a:r>
          </a:p>
          <a:p>
            <a:r>
              <a:rPr lang="tr-TR" dirty="0" smtClean="0">
                <a:latin typeface="Berlin Sans FB" pitchFamily="34" charset="0"/>
              </a:rPr>
              <a:t>Bu okulların arasında devamlı bir akış vardır. </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latin typeface="Berlin Sans FB" pitchFamily="34" charset="0"/>
              </a:rPr>
              <a:t>Öğrencilerin hangi okula devam edeceklerine Matematik, Almanca ve Hayat Bilgisi derslerindeki başarılarına göre, sınıf öğretmeni ve okul müdürü karar verir.  </a:t>
            </a:r>
          </a:p>
          <a:p>
            <a:r>
              <a:rPr lang="tr-TR" dirty="0" smtClean="0">
                <a:latin typeface="Berlin Sans FB" pitchFamily="34" charset="0"/>
              </a:rPr>
              <a:t>Üstün başarılı  öğrenciler, akademik öğrenime hazırlayan liseye; </a:t>
            </a:r>
            <a:r>
              <a:rPr lang="tr-TR" dirty="0" err="1" smtClean="0">
                <a:latin typeface="Berlin Sans FB" pitchFamily="34" charset="0"/>
              </a:rPr>
              <a:t>Gymnasium</a:t>
            </a:r>
            <a:r>
              <a:rPr lang="tr-TR" dirty="0" smtClean="0">
                <a:latin typeface="Berlin Sans FB" pitchFamily="34" charset="0"/>
              </a:rPr>
              <a:t>. </a:t>
            </a:r>
          </a:p>
          <a:p>
            <a:r>
              <a:rPr lang="tr-TR" dirty="0" smtClean="0">
                <a:latin typeface="Berlin Sans FB" pitchFamily="34" charset="0"/>
              </a:rPr>
              <a:t>Orta düzeyde başarılı öğrenciler nitelikli bir mesleki eğitime hazırlayan ortaokula; </a:t>
            </a:r>
            <a:r>
              <a:rPr lang="tr-TR" dirty="0" err="1" smtClean="0">
                <a:latin typeface="Berlin Sans FB" pitchFamily="34" charset="0"/>
              </a:rPr>
              <a:t>Realschule</a:t>
            </a:r>
            <a:r>
              <a:rPr lang="tr-TR" dirty="0" smtClean="0">
                <a:latin typeface="Berlin Sans FB" pitchFamily="34" charset="0"/>
              </a:rPr>
              <a:t>.</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Berlin Sans FB" pitchFamily="34" charset="0"/>
              </a:rPr>
              <a:t>Başarı düzeyleri düşük öğrenciler de alt düzeydeki meslek okuluna hazırlayan temel eğitim okuluna; </a:t>
            </a:r>
            <a:r>
              <a:rPr lang="tr-TR" dirty="0" err="1" smtClean="0">
                <a:latin typeface="Berlin Sans FB" pitchFamily="34" charset="0"/>
              </a:rPr>
              <a:t>Hauptschule</a:t>
            </a:r>
            <a:r>
              <a:rPr lang="tr-TR" dirty="0" smtClean="0">
                <a:latin typeface="Berlin Sans FB" pitchFamily="34" charset="0"/>
              </a:rPr>
              <a:t>.</a:t>
            </a:r>
          </a:p>
          <a:p>
            <a:r>
              <a:rPr lang="tr-TR" dirty="0" smtClean="0">
                <a:latin typeface="Berlin Sans FB" pitchFamily="34" charset="0"/>
              </a:rPr>
              <a:t>Velinin, okulun kararına karşı çıkma hakkı yoktur.</a:t>
            </a:r>
          </a:p>
          <a:p>
            <a:r>
              <a:rPr lang="tr-TR" dirty="0" smtClean="0">
                <a:latin typeface="Berlin Sans FB" pitchFamily="34" charset="0"/>
              </a:rPr>
              <a:t>Bir öğretmene 17- 24 </a:t>
            </a:r>
            <a:r>
              <a:rPr lang="tr-TR" dirty="0" smtClean="0">
                <a:latin typeface="Berlin Sans FB" pitchFamily="34" charset="0"/>
              </a:rPr>
              <a:t>öğrenci </a:t>
            </a:r>
            <a:r>
              <a:rPr lang="tr-TR" dirty="0" smtClean="0">
                <a:latin typeface="Berlin Sans FB" pitchFamily="34" charset="0"/>
              </a:rPr>
              <a:t>düşüyor. </a:t>
            </a:r>
          </a:p>
          <a:p>
            <a:r>
              <a:rPr lang="tr-TR" dirty="0" smtClean="0">
                <a:latin typeface="Berlin Sans FB" pitchFamily="34" charset="0"/>
              </a:rPr>
              <a:t> İlkokullarda okullaşma oranı %100’dür.</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700809"/>
            <a:ext cx="8686800" cy="3096343"/>
          </a:xfrm>
        </p:spPr>
        <p:txBody>
          <a:bodyPr>
            <a:normAutofit/>
          </a:bodyPr>
          <a:lstStyle/>
          <a:p>
            <a:pPr algn="ctr">
              <a:buNone/>
            </a:pPr>
            <a:r>
              <a:rPr lang="tr-TR" sz="6000" dirty="0" smtClean="0">
                <a:solidFill>
                  <a:srgbClr val="666699"/>
                </a:solidFill>
                <a:latin typeface="Berlin Sans FB" pitchFamily="34" charset="0"/>
              </a:rPr>
              <a:t> C) REALSCHULE (ORTAOKUL)</a:t>
            </a:r>
            <a:endParaRPr lang="tr-TR" sz="6000" dirty="0">
              <a:latin typeface="Berlin Sans FB" pitchFamily="34" charset="0"/>
            </a:endParaRPr>
          </a:p>
        </p:txBody>
      </p:sp>
      <p:pic>
        <p:nvPicPr>
          <p:cNvPr id="4" name="Picture 2" descr="C:\Users\Recep\Desktop\realschul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4149080"/>
            <a:ext cx="3960440" cy="24254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marL="457200" indent="-457200"/>
            <a:r>
              <a:rPr lang="tr-TR" dirty="0" err="1" smtClean="0">
                <a:latin typeface="Berlin Sans FB" pitchFamily="34" charset="0"/>
              </a:rPr>
              <a:t>Hauptcshule</a:t>
            </a:r>
            <a:r>
              <a:rPr lang="tr-TR" dirty="0" smtClean="0">
                <a:latin typeface="Berlin Sans FB" pitchFamily="34" charset="0"/>
              </a:rPr>
              <a:t> ile lise arasında,</a:t>
            </a:r>
          </a:p>
          <a:p>
            <a:pPr marL="457200" indent="-457200"/>
            <a:r>
              <a:rPr lang="tr-TR" dirty="0" smtClean="0">
                <a:latin typeface="Berlin Sans FB" pitchFamily="34" charset="0"/>
              </a:rPr>
              <a:t> 10. sınıfa kadar altı yıl sürer.</a:t>
            </a:r>
          </a:p>
          <a:p>
            <a:pPr marL="457200" indent="-457200"/>
            <a:r>
              <a:rPr lang="tr-TR" dirty="0" smtClean="0">
                <a:latin typeface="Berlin Sans FB" pitchFamily="34" charset="0"/>
              </a:rPr>
              <a:t> Ekonomi ve kamu hizmetlerinde işe girebilmek için bu diploma şarttır. </a:t>
            </a:r>
          </a:p>
          <a:p>
            <a:pPr marL="457200" indent="-457200"/>
            <a:r>
              <a:rPr lang="tr-TR" dirty="0" smtClean="0">
                <a:latin typeface="Berlin Sans FB" pitchFamily="34" charset="0"/>
              </a:rPr>
              <a:t> Öğrenci başarısına göre;</a:t>
            </a:r>
          </a:p>
          <a:p>
            <a:pPr marL="457200" indent="-457200"/>
            <a:r>
              <a:rPr lang="tr-TR" dirty="0" err="1" smtClean="0">
                <a:latin typeface="Berlin Sans FB" pitchFamily="34" charset="0"/>
              </a:rPr>
              <a:t>Hauptschule</a:t>
            </a:r>
            <a:endParaRPr lang="tr-TR" dirty="0" smtClean="0">
              <a:latin typeface="Berlin Sans FB" pitchFamily="34" charset="0"/>
            </a:endParaRPr>
          </a:p>
          <a:p>
            <a:pPr marL="457200" indent="-457200"/>
            <a:r>
              <a:rPr lang="tr-TR" dirty="0" err="1" smtClean="0">
                <a:latin typeface="Berlin Sans FB" pitchFamily="34" charset="0"/>
              </a:rPr>
              <a:t>Realschule</a:t>
            </a:r>
            <a:endParaRPr lang="tr-TR" dirty="0" smtClean="0">
              <a:latin typeface="Berlin Sans FB" pitchFamily="34" charset="0"/>
            </a:endParaRPr>
          </a:p>
          <a:p>
            <a:pPr marL="457200" indent="-457200"/>
            <a:r>
              <a:rPr lang="tr-TR" dirty="0" smtClean="0">
                <a:latin typeface="Berlin Sans FB" pitchFamily="34" charset="0"/>
              </a:rPr>
              <a:t> </a:t>
            </a:r>
            <a:r>
              <a:rPr lang="tr-TR" dirty="0" err="1" smtClean="0">
                <a:latin typeface="Berlin Sans FB" pitchFamily="34" charset="0"/>
              </a:rPr>
              <a:t>Gymnasium</a:t>
            </a:r>
            <a:r>
              <a:rPr lang="tr-TR" dirty="0" smtClean="0">
                <a:latin typeface="Berlin Sans FB" pitchFamily="34" charset="0"/>
              </a:rPr>
              <a:t> diploması</a:t>
            </a:r>
            <a:r>
              <a:rPr lang="tr-TR" dirty="0" smtClean="0">
                <a:solidFill>
                  <a:schemeClr val="accent2"/>
                </a:solidFill>
                <a:latin typeface="Berlin Sans FB" pitchFamily="34" charset="0"/>
              </a:rPr>
              <a:t>…</a:t>
            </a:r>
            <a:endParaRPr lang="tr-TR" dirty="0" smtClean="0">
              <a:latin typeface="Berlin Sans FB" pitchFamily="34" charset="0"/>
            </a:endParaRP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Berlin Sans FB" pitchFamily="34" charset="0"/>
              </a:rPr>
              <a:t>Durumu iyi olanlar</a:t>
            </a:r>
          </a:p>
          <a:p>
            <a:pPr>
              <a:buNone/>
            </a:pPr>
            <a:endParaRPr lang="tr-TR" dirty="0" smtClean="0">
              <a:latin typeface="Berlin Sans FB" pitchFamily="34" charset="0"/>
            </a:endParaRPr>
          </a:p>
          <a:p>
            <a:r>
              <a:rPr lang="tr-TR" dirty="0" smtClean="0">
                <a:latin typeface="Berlin Sans FB" pitchFamily="34" charset="0"/>
              </a:rPr>
              <a:t>Bitiren öğrenciler, 3 yıllık meslek eğitimlerinden istediklerini  seçiyorlar.</a:t>
            </a:r>
          </a:p>
          <a:p>
            <a:pPr>
              <a:buNone/>
            </a:pPr>
            <a:endParaRPr lang="tr-TR" dirty="0" smtClean="0">
              <a:latin typeface="Berlin Sans FB" pitchFamily="34" charset="0"/>
            </a:endParaRPr>
          </a:p>
          <a:p>
            <a:r>
              <a:rPr lang="tr-TR" dirty="0" smtClean="0">
                <a:latin typeface="Berlin Sans FB" pitchFamily="34" charset="0"/>
              </a:rPr>
              <a:t>3 sene meslek yapan öğrenciler üniversiteye de gidebilir</a:t>
            </a:r>
            <a:r>
              <a:rPr lang="tr-TR" dirty="0" smtClean="0">
                <a:solidFill>
                  <a:schemeClr val="accent2"/>
                </a:solidFill>
                <a:latin typeface="Berlin Sans FB" pitchFamily="34" charset="0"/>
              </a:rPr>
              <a:t>.</a:t>
            </a:r>
            <a:endParaRPr lang="tr-TR" dirty="0" smtClean="0">
              <a:latin typeface="Berlin Sans FB" pitchFamily="34" charset="0"/>
            </a:endParaRP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sz="6000" dirty="0" smtClean="0">
                <a:solidFill>
                  <a:srgbClr val="666699"/>
                </a:solidFill>
                <a:latin typeface="Berlin Sans FB" pitchFamily="34" charset="0"/>
              </a:rPr>
              <a:t>   D)MESLEK OKULU (HAUPTSCHULE)</a:t>
            </a:r>
            <a:endParaRPr lang="tr-TR" sz="6000" dirty="0">
              <a:latin typeface="Berlin Sans FB" pitchFamily="34" charset="0"/>
            </a:endParaRPr>
          </a:p>
        </p:txBody>
      </p:sp>
      <p:pic>
        <p:nvPicPr>
          <p:cNvPr id="4" name="Picture 4" descr="Ausbildung_Berufschule_Internet_260x180"/>
          <p:cNvPicPr>
            <a:picLocks noChangeAspect="1" noChangeArrowheads="1"/>
          </p:cNvPicPr>
          <p:nvPr/>
        </p:nvPicPr>
        <p:blipFill>
          <a:blip r:embed="rId2" cstate="print"/>
          <a:srcRect/>
          <a:stretch>
            <a:fillRect/>
          </a:stretch>
        </p:blipFill>
        <p:spPr bwMode="auto">
          <a:xfrm>
            <a:off x="2699792" y="3753036"/>
            <a:ext cx="4139952" cy="29163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Berlin Sans FB" pitchFamily="34" charset="0"/>
              </a:rPr>
              <a:t>I) GENEL BİLGİ</a:t>
            </a:r>
            <a:endParaRPr lang="tr-TR" dirty="0">
              <a:latin typeface="Berlin Sans FB" pitchFamily="34" charset="0"/>
            </a:endParaRPr>
          </a:p>
        </p:txBody>
      </p:sp>
      <p:sp>
        <p:nvSpPr>
          <p:cNvPr id="3" name="2 İçerik Yer Tutucusu"/>
          <p:cNvSpPr>
            <a:spLocks noGrp="1"/>
          </p:cNvSpPr>
          <p:nvPr>
            <p:ph idx="1"/>
          </p:nvPr>
        </p:nvSpPr>
        <p:spPr>
          <a:xfrm>
            <a:off x="304800" y="1554162"/>
            <a:ext cx="5635352" cy="4899174"/>
          </a:xfrm>
        </p:spPr>
        <p:txBody>
          <a:bodyPr>
            <a:normAutofit fontScale="92500" lnSpcReduction="10000"/>
          </a:bodyPr>
          <a:lstStyle/>
          <a:p>
            <a:r>
              <a:rPr lang="tr-TR" sz="2800" dirty="0" smtClean="0">
                <a:latin typeface="Berlin Sans FB" pitchFamily="34" charset="0"/>
                <a:cs typeface="Times New Roman" pitchFamily="18" charset="0"/>
              </a:rPr>
              <a:t>Tam adı:  Almanya Federal Cumhuriyeti</a:t>
            </a:r>
          </a:p>
          <a:p>
            <a:r>
              <a:rPr lang="tr-TR" sz="2800" dirty="0" smtClean="0">
                <a:latin typeface="Berlin Sans FB" pitchFamily="34" charset="0"/>
                <a:cs typeface="Times New Roman" pitchFamily="18" charset="0"/>
              </a:rPr>
              <a:t>Başkenti: Berlin</a:t>
            </a:r>
          </a:p>
          <a:p>
            <a:r>
              <a:rPr lang="tr-TR" sz="2800" dirty="0" smtClean="0">
                <a:latin typeface="Berlin Sans FB" pitchFamily="34" charset="0"/>
                <a:cs typeface="Times New Roman" pitchFamily="18" charset="0"/>
              </a:rPr>
              <a:t>Resmi dili: Almanca</a:t>
            </a:r>
          </a:p>
          <a:p>
            <a:r>
              <a:rPr lang="tr-TR" dirty="0" smtClean="0">
                <a:latin typeface="Berlin Sans FB" pitchFamily="34" charset="0"/>
                <a:cs typeface="Times New Roman" pitchFamily="18" charset="0"/>
              </a:rPr>
              <a:t>Nüfus: 82 Milyon</a:t>
            </a:r>
          </a:p>
          <a:p>
            <a:r>
              <a:rPr lang="tr-TR" dirty="0" smtClean="0">
                <a:latin typeface="Berlin Sans FB" pitchFamily="34" charset="0"/>
                <a:cs typeface="Times New Roman" pitchFamily="18" charset="0"/>
              </a:rPr>
              <a:t> </a:t>
            </a:r>
            <a:r>
              <a:rPr lang="tr-TR" sz="2800" dirty="0" smtClean="0">
                <a:latin typeface="Berlin Sans FB" pitchFamily="34" charset="0"/>
                <a:cs typeface="Times New Roman" pitchFamily="18" charset="0"/>
              </a:rPr>
              <a:t>Para birimi: Euro</a:t>
            </a:r>
          </a:p>
          <a:p>
            <a:r>
              <a:rPr lang="tr-TR" dirty="0" smtClean="0">
                <a:latin typeface="Berlin Sans FB" pitchFamily="34" charset="0"/>
                <a:cs typeface="Times New Roman" pitchFamily="18" charset="0"/>
              </a:rPr>
              <a:t>Coğrafi özellikler: Orta Avrupa’ da yer alır. (357.021 km²) </a:t>
            </a:r>
          </a:p>
          <a:p>
            <a:r>
              <a:rPr lang="tr-TR" dirty="0" smtClean="0">
                <a:latin typeface="Berlin Sans FB" pitchFamily="34" charset="0"/>
                <a:cs typeface="Times New Roman" pitchFamily="18" charset="0"/>
              </a:rPr>
              <a:t>Avrupa ve NATO üyesidir </a:t>
            </a:r>
          </a:p>
          <a:p>
            <a:r>
              <a:rPr lang="tr-TR" dirty="0" smtClean="0">
                <a:latin typeface="Berlin Sans FB" pitchFamily="34" charset="0"/>
                <a:cs typeface="Times New Roman" pitchFamily="18" charset="0"/>
              </a:rPr>
              <a:t>G8'e üyedir.</a:t>
            </a:r>
          </a:p>
          <a:p>
            <a:endParaRPr lang="tr-TR" dirty="0"/>
          </a:p>
        </p:txBody>
      </p:sp>
      <p:pic>
        <p:nvPicPr>
          <p:cNvPr id="1026" name="Picture 2" descr="C:\Users\Mehtap\Favorites\Desktop\sunum\almanya_haritasi.jpg"/>
          <p:cNvPicPr>
            <a:picLocks noChangeAspect="1" noChangeArrowheads="1"/>
          </p:cNvPicPr>
          <p:nvPr/>
        </p:nvPicPr>
        <p:blipFill>
          <a:blip r:embed="rId2" cstate="print"/>
          <a:srcRect/>
          <a:stretch>
            <a:fillRect/>
          </a:stretch>
        </p:blipFill>
        <p:spPr bwMode="auto">
          <a:xfrm>
            <a:off x="5796136" y="1268760"/>
            <a:ext cx="3131840" cy="52006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2"/>
            <a:ext cx="8515672" cy="4525963"/>
          </a:xfrm>
        </p:spPr>
        <p:txBody>
          <a:bodyPr/>
          <a:lstStyle/>
          <a:p>
            <a:r>
              <a:rPr lang="tr-TR" dirty="0" smtClean="0">
                <a:latin typeface="Berlin Sans FB" pitchFamily="34" charset="0"/>
              </a:rPr>
              <a:t>Başarı durumları kötü olanlar,</a:t>
            </a:r>
          </a:p>
          <a:p>
            <a:r>
              <a:rPr lang="tr-TR" dirty="0" smtClean="0">
                <a:latin typeface="Berlin Sans FB" pitchFamily="34" charset="0"/>
              </a:rPr>
              <a:t> 18 yaşına kadar meslek öğrenirler.</a:t>
            </a:r>
          </a:p>
          <a:p>
            <a:r>
              <a:rPr lang="tr-TR" dirty="0" smtClean="0">
                <a:latin typeface="Berlin Sans FB" pitchFamily="34" charset="0"/>
              </a:rPr>
              <a:t> Göçmenler çoğunluktadır.</a:t>
            </a:r>
          </a:p>
          <a:p>
            <a:r>
              <a:rPr lang="tr-TR" dirty="0" smtClean="0">
                <a:latin typeface="Berlin Sans FB" pitchFamily="34" charset="0"/>
              </a:rPr>
              <a:t> Çok sayıda </a:t>
            </a:r>
            <a:r>
              <a:rPr lang="tr-TR" dirty="0" err="1" smtClean="0">
                <a:latin typeface="Berlin Sans FB" pitchFamily="34" charset="0"/>
              </a:rPr>
              <a:t>Hauptschule</a:t>
            </a:r>
            <a:r>
              <a:rPr lang="tr-TR" dirty="0" smtClean="0">
                <a:latin typeface="Berlin Sans FB" pitchFamily="34" charset="0"/>
              </a:rPr>
              <a:t> mezunu meslek eğitimi imkanı bulamadığı için Almanya’da en kötü işlerde çalışıyor. </a:t>
            </a:r>
          </a:p>
          <a:p>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a:lnSpc>
                <a:spcPct val="90000"/>
              </a:lnSpc>
            </a:pPr>
            <a:r>
              <a:rPr lang="tr-TR" dirty="0" smtClean="0">
                <a:latin typeface="Berlin Sans FB" pitchFamily="34" charset="0"/>
              </a:rPr>
              <a:t>9.sınıfa kadar öğrenciler normal eğitim görürler. </a:t>
            </a:r>
          </a:p>
          <a:p>
            <a:pPr>
              <a:lnSpc>
                <a:spcPct val="90000"/>
              </a:lnSpc>
            </a:pPr>
            <a:r>
              <a:rPr lang="tr-TR" dirty="0" smtClean="0">
                <a:latin typeface="Berlin Sans FB" pitchFamily="34" charset="0"/>
              </a:rPr>
              <a:t> 10. sınıfta başarı durumlarına ikiye ayrılır. </a:t>
            </a:r>
          </a:p>
          <a:p>
            <a:pPr>
              <a:lnSpc>
                <a:spcPct val="90000"/>
              </a:lnSpc>
            </a:pPr>
            <a:r>
              <a:rPr lang="tr-TR" dirty="0" smtClean="0">
                <a:latin typeface="Berlin Sans FB" pitchFamily="34" charset="0"/>
              </a:rPr>
              <a:t>Ortalaması düşükler </a:t>
            </a:r>
            <a:r>
              <a:rPr lang="tr-TR" dirty="0" err="1" smtClean="0">
                <a:latin typeface="Berlin Sans FB" pitchFamily="34" charset="0"/>
              </a:rPr>
              <a:t>Hauptschule</a:t>
            </a:r>
            <a:r>
              <a:rPr lang="tr-TR" dirty="0" smtClean="0">
                <a:latin typeface="Berlin Sans FB" pitchFamily="34" charset="0"/>
              </a:rPr>
              <a:t> diploması alır. </a:t>
            </a:r>
          </a:p>
          <a:p>
            <a:pPr>
              <a:lnSpc>
                <a:spcPct val="90000"/>
              </a:lnSpc>
            </a:pPr>
            <a:r>
              <a:rPr lang="tr-TR" dirty="0" smtClean="0">
                <a:latin typeface="Berlin Sans FB" pitchFamily="34" charset="0"/>
              </a:rPr>
              <a:t> Başarılı öğrenciler, sınavları geçerlerse </a:t>
            </a:r>
            <a:r>
              <a:rPr lang="tr-TR" dirty="0" err="1" smtClean="0">
                <a:latin typeface="Berlin Sans FB" pitchFamily="34" charset="0"/>
              </a:rPr>
              <a:t>Realschule</a:t>
            </a:r>
            <a:r>
              <a:rPr lang="tr-TR" dirty="0" smtClean="0">
                <a:latin typeface="Berlin Sans FB" pitchFamily="34" charset="0"/>
              </a:rPr>
              <a:t> veya </a:t>
            </a:r>
            <a:r>
              <a:rPr lang="tr-TR" dirty="0" err="1" smtClean="0">
                <a:latin typeface="Berlin Sans FB" pitchFamily="34" charset="0"/>
              </a:rPr>
              <a:t>Gymnasium’a</a:t>
            </a:r>
            <a:r>
              <a:rPr lang="tr-TR" dirty="0" smtClean="0">
                <a:latin typeface="Berlin Sans FB" pitchFamily="34" charset="0"/>
              </a:rPr>
              <a:t> geçebilirler</a:t>
            </a:r>
          </a:p>
          <a:p>
            <a:r>
              <a:rPr lang="tr-TR" dirty="0" smtClean="0">
                <a:latin typeface="Berlin Sans FB" pitchFamily="34" charset="0"/>
              </a:rPr>
              <a:t>10. sınıfın son çeyreğinde, ÖSS nitelikli bir sınav yapılır. </a:t>
            </a:r>
          </a:p>
          <a:p>
            <a:r>
              <a:rPr lang="tr-TR" dirty="0" smtClean="0">
                <a:latin typeface="Berlin Sans FB" pitchFamily="34" charset="0"/>
              </a:rPr>
              <a:t> Almanca, İngilizce ve Matematik derslerini kapsar.</a:t>
            </a:r>
          </a:p>
          <a:p>
            <a:pPr>
              <a:lnSpc>
                <a:spcPct val="90000"/>
              </a:lnSpc>
            </a:pP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3"/>
            <a:ext cx="8686800" cy="2810942"/>
          </a:xfrm>
        </p:spPr>
        <p:txBody>
          <a:bodyPr>
            <a:normAutofit/>
          </a:bodyPr>
          <a:lstStyle/>
          <a:p>
            <a:pPr>
              <a:buNone/>
            </a:pPr>
            <a:r>
              <a:rPr lang="tr-TR" sz="6000" dirty="0" smtClean="0">
                <a:solidFill>
                  <a:srgbClr val="666699"/>
                </a:solidFill>
                <a:latin typeface="Berlin Sans FB" pitchFamily="34" charset="0"/>
              </a:rPr>
              <a:t>         E)GYMNASIUM </a:t>
            </a:r>
          </a:p>
          <a:p>
            <a:pPr algn="ctr">
              <a:buNone/>
            </a:pPr>
            <a:r>
              <a:rPr lang="tr-TR" sz="6000" dirty="0" smtClean="0">
                <a:solidFill>
                  <a:srgbClr val="666699"/>
                </a:solidFill>
                <a:latin typeface="Berlin Sans FB" pitchFamily="34" charset="0"/>
              </a:rPr>
              <a:t>(AKADEMİK LİSE)</a:t>
            </a:r>
            <a:endParaRPr lang="tr-TR" sz="6000" dirty="0">
              <a:latin typeface="Berlin Sans FB" pitchFamily="34" charset="0"/>
            </a:endParaRPr>
          </a:p>
        </p:txBody>
      </p:sp>
      <p:pic>
        <p:nvPicPr>
          <p:cNvPr id="4" name="Picture 4" descr="Gymnasium"/>
          <p:cNvPicPr>
            <a:picLocks noChangeAspect="1" noChangeArrowheads="1"/>
          </p:cNvPicPr>
          <p:nvPr/>
        </p:nvPicPr>
        <p:blipFill>
          <a:blip r:embed="rId2" cstate="print"/>
          <a:srcRect/>
          <a:stretch>
            <a:fillRect/>
          </a:stretch>
        </p:blipFill>
        <p:spPr bwMode="auto">
          <a:xfrm>
            <a:off x="2627784" y="3789040"/>
            <a:ext cx="4275584" cy="28803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latin typeface="Berlin Sans FB" pitchFamily="34" charset="0"/>
              </a:rPr>
              <a:t>En başarılı öğrenciler,</a:t>
            </a:r>
          </a:p>
          <a:p>
            <a:r>
              <a:rPr lang="tr-TR" dirty="0" smtClean="0">
                <a:latin typeface="Berlin Sans FB" pitchFamily="34" charset="0"/>
              </a:rPr>
              <a:t>11. ve 13. sınıflarda, </a:t>
            </a:r>
            <a:r>
              <a:rPr lang="tr-TR" dirty="0" err="1" smtClean="0">
                <a:latin typeface="Berlin Sans FB" pitchFamily="34" charset="0"/>
              </a:rPr>
              <a:t>Abitur</a:t>
            </a:r>
            <a:r>
              <a:rPr lang="tr-TR" dirty="0" smtClean="0">
                <a:latin typeface="Berlin Sans FB" pitchFamily="34" charset="0"/>
              </a:rPr>
              <a:t> (yüksek öğrenim) denilen sınavları geçenler üniversiteye gidebilirler. </a:t>
            </a:r>
          </a:p>
          <a:p>
            <a:r>
              <a:rPr lang="tr-TR" dirty="0" smtClean="0">
                <a:latin typeface="Berlin Sans FB" pitchFamily="34" charset="0"/>
              </a:rPr>
              <a:t>5. ve 10. sınıflar arası, orta </a:t>
            </a:r>
            <a:r>
              <a:rPr lang="tr-TR" dirty="0" err="1" smtClean="0">
                <a:latin typeface="Berlin Sans FB" pitchFamily="34" charset="0"/>
              </a:rPr>
              <a:t>öğr</a:t>
            </a:r>
            <a:r>
              <a:rPr lang="tr-TR" dirty="0" smtClean="0">
                <a:latin typeface="Berlin Sans FB" pitchFamily="34" charset="0"/>
              </a:rPr>
              <a:t>. birinci bölümünü, 11. ile 13. sınıflar arası ise ikinci bölümünü oluşturur.(ABİTUR)</a:t>
            </a:r>
          </a:p>
          <a:p>
            <a:r>
              <a:rPr lang="tr-TR" dirty="0" smtClean="0">
                <a:latin typeface="Berlin Sans FB" pitchFamily="34" charset="0"/>
              </a:rPr>
              <a:t> Birinci yabancı dil genelde İngilizce veya Latincedir.</a:t>
            </a:r>
            <a:endParaRPr lang="tr-TR" dirty="0">
              <a:latin typeface="Berlin Sans FB"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Berlin Sans FB" pitchFamily="34" charset="0"/>
              </a:rPr>
              <a:t>Türk çocukların </a:t>
            </a:r>
            <a:r>
              <a:rPr lang="tr-TR" dirty="0" err="1" smtClean="0">
                <a:latin typeface="Berlin Sans FB" pitchFamily="34" charset="0"/>
              </a:rPr>
              <a:t>Gymnasium’a</a:t>
            </a:r>
            <a:r>
              <a:rPr lang="tr-TR" dirty="0" smtClean="0">
                <a:latin typeface="Berlin Sans FB" pitchFamily="34" charset="0"/>
              </a:rPr>
              <a:t> gitme ortalaması çok </a:t>
            </a:r>
            <a:r>
              <a:rPr lang="tr-TR" dirty="0" smtClean="0">
                <a:latin typeface="Berlin Sans FB" pitchFamily="34" charset="0"/>
              </a:rPr>
              <a:t>düşüktür (</a:t>
            </a:r>
            <a:r>
              <a:rPr lang="tr-TR" dirty="0" smtClean="0">
                <a:latin typeface="Berlin Sans FB" pitchFamily="34" charset="0"/>
              </a:rPr>
              <a:t>Yaklaşık %5</a:t>
            </a:r>
            <a:r>
              <a:rPr lang="tr-TR" dirty="0" smtClean="0">
                <a:latin typeface="Berlin Sans FB" pitchFamily="34" charset="0"/>
              </a:rPr>
              <a:t>).</a:t>
            </a:r>
            <a:endParaRPr lang="tr-TR" dirty="0" smtClean="0">
              <a:latin typeface="Berlin Sans FB" pitchFamily="34" charset="0"/>
            </a:endParaRPr>
          </a:p>
          <a:p>
            <a:pPr>
              <a:buNone/>
            </a:pPr>
            <a:endParaRPr lang="tr-TR" dirty="0" smtClean="0">
              <a:latin typeface="Berlin Sans FB" pitchFamily="34" charset="0"/>
            </a:endParaRPr>
          </a:p>
          <a:p>
            <a:r>
              <a:rPr lang="tr-TR" dirty="0" smtClean="0">
                <a:latin typeface="Berlin Sans FB" pitchFamily="34" charset="0"/>
              </a:rPr>
              <a:t> Almanların %37’si,</a:t>
            </a:r>
          </a:p>
          <a:p>
            <a:r>
              <a:rPr lang="tr-TR" dirty="0" smtClean="0">
                <a:latin typeface="Berlin Sans FB" pitchFamily="34" charset="0"/>
              </a:rPr>
              <a:t> İtalyanların %15 – 20’si</a:t>
            </a:r>
          </a:p>
          <a:p>
            <a:pPr>
              <a:buNone/>
            </a:pPr>
            <a:endParaRPr lang="tr-TR" dirty="0" smtClean="0">
              <a:latin typeface="Berlin Sans FB" pitchFamily="34" charset="0"/>
            </a:endParaRPr>
          </a:p>
          <a:p>
            <a:r>
              <a:rPr lang="tr-TR" dirty="0" smtClean="0">
                <a:latin typeface="Berlin Sans FB" pitchFamily="34" charset="0"/>
              </a:rPr>
              <a:t> Türkler </a:t>
            </a:r>
            <a:r>
              <a:rPr lang="tr-TR" dirty="0" err="1" smtClean="0">
                <a:latin typeface="Berlin Sans FB" pitchFamily="34" charset="0"/>
              </a:rPr>
              <a:t>Hauptschule’ye</a:t>
            </a:r>
            <a:r>
              <a:rPr lang="tr-TR" dirty="0" smtClean="0">
                <a:latin typeface="Berlin Sans FB" pitchFamily="34" charset="0"/>
              </a:rPr>
              <a:t> gidiyorlar.</a:t>
            </a:r>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86800" cy="4525963"/>
          </a:xfrm>
        </p:spPr>
        <p:txBody>
          <a:bodyPr>
            <a:normAutofit/>
          </a:bodyPr>
          <a:lstStyle/>
          <a:p>
            <a:pPr algn="ctr">
              <a:buNone/>
            </a:pPr>
            <a:r>
              <a:rPr lang="tr-TR" sz="6000" dirty="0" smtClean="0">
                <a:solidFill>
                  <a:srgbClr val="666699"/>
                </a:solidFill>
                <a:latin typeface="Berlin Sans FB" pitchFamily="34" charset="0"/>
              </a:rPr>
              <a:t>F)GESAMTSCHULE </a:t>
            </a:r>
          </a:p>
          <a:p>
            <a:pPr algn="ctr">
              <a:buNone/>
            </a:pPr>
            <a:r>
              <a:rPr lang="tr-TR" sz="6000" dirty="0" smtClean="0">
                <a:solidFill>
                  <a:srgbClr val="666699"/>
                </a:solidFill>
                <a:latin typeface="Berlin Sans FB" pitchFamily="34" charset="0"/>
              </a:rPr>
              <a:t>(GEÇİŞ OKULU)</a:t>
            </a:r>
            <a:endParaRPr lang="tr-TR" sz="6000" dirty="0">
              <a:latin typeface="Berlin Sans FB" pitchFamily="34" charset="0"/>
            </a:endParaRPr>
          </a:p>
        </p:txBody>
      </p:sp>
      <p:pic>
        <p:nvPicPr>
          <p:cNvPr id="4" name="Picture 6" descr="k9"/>
          <p:cNvPicPr>
            <a:picLocks noChangeAspect="1" noChangeArrowheads="1"/>
          </p:cNvPicPr>
          <p:nvPr/>
        </p:nvPicPr>
        <p:blipFill>
          <a:blip r:embed="rId2" cstate="print"/>
          <a:srcRect/>
          <a:stretch>
            <a:fillRect/>
          </a:stretch>
        </p:blipFill>
        <p:spPr bwMode="auto">
          <a:xfrm>
            <a:off x="2771800" y="3573016"/>
            <a:ext cx="3779837" cy="2952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2"/>
            <a:ext cx="7939608" cy="4525963"/>
          </a:xfrm>
        </p:spPr>
        <p:txBody>
          <a:bodyPr/>
          <a:lstStyle/>
          <a:p>
            <a:r>
              <a:rPr lang="tr-TR" dirty="0" smtClean="0">
                <a:latin typeface="Berlin Sans FB" pitchFamily="34" charset="0"/>
              </a:rPr>
              <a:t>Bazı eyaletlerde </a:t>
            </a:r>
            <a:r>
              <a:rPr lang="tr-TR" dirty="0" err="1" smtClean="0">
                <a:latin typeface="Berlin Sans FB" pitchFamily="34" charset="0"/>
              </a:rPr>
              <a:t>Gymnasium</a:t>
            </a:r>
            <a:r>
              <a:rPr lang="tr-TR" dirty="0" smtClean="0">
                <a:latin typeface="Berlin Sans FB" pitchFamily="34" charset="0"/>
              </a:rPr>
              <a:t>, </a:t>
            </a:r>
            <a:r>
              <a:rPr lang="tr-TR" dirty="0" err="1" smtClean="0">
                <a:latin typeface="Berlin Sans FB" pitchFamily="34" charset="0"/>
              </a:rPr>
              <a:t>Realschule</a:t>
            </a:r>
            <a:r>
              <a:rPr lang="tr-TR" dirty="0" smtClean="0">
                <a:latin typeface="Berlin Sans FB" pitchFamily="34" charset="0"/>
              </a:rPr>
              <a:t>, </a:t>
            </a:r>
            <a:r>
              <a:rPr lang="tr-TR" dirty="0" err="1" smtClean="0">
                <a:latin typeface="Berlin Sans FB" pitchFamily="34" charset="0"/>
              </a:rPr>
              <a:t>Hauptschule</a:t>
            </a:r>
            <a:r>
              <a:rPr lang="tr-TR" dirty="0" smtClean="0">
                <a:latin typeface="Berlin Sans FB" pitchFamily="34" charset="0"/>
              </a:rPr>
              <a:t> üçlü ayrımı yapılmayıp, çocuklar tek bir okula gönderilirler. </a:t>
            </a:r>
          </a:p>
          <a:p>
            <a:pPr>
              <a:buNone/>
            </a:pPr>
            <a:endParaRPr lang="tr-TR" dirty="0" smtClean="0">
              <a:latin typeface="Berlin Sans FB" pitchFamily="34" charset="0"/>
            </a:endParaRPr>
          </a:p>
          <a:p>
            <a:r>
              <a:rPr lang="tr-TR" dirty="0" smtClean="0">
                <a:latin typeface="Berlin Sans FB" pitchFamily="34" charset="0"/>
              </a:rPr>
              <a:t>Nota dayalı seviye farkları vardır.</a:t>
            </a:r>
          </a:p>
          <a:p>
            <a:pPr>
              <a:buNone/>
            </a:pPr>
            <a:endParaRPr lang="tr-TR" dirty="0" smtClean="0">
              <a:latin typeface="Berlin Sans FB" pitchFamily="34" charset="0"/>
            </a:endParaRPr>
          </a:p>
          <a:p>
            <a:r>
              <a:rPr lang="tr-TR" dirty="0" smtClean="0">
                <a:latin typeface="Berlin Sans FB" pitchFamily="34" charset="0"/>
              </a:rPr>
              <a:t> Tek bir okulda, farklı sınıflardadır</a:t>
            </a:r>
            <a:r>
              <a:rPr lang="tr-TR" dirty="0" smtClean="0">
                <a:solidFill>
                  <a:schemeClr val="accent2"/>
                </a:solidFill>
                <a:latin typeface="Berlin Sans FB" pitchFamily="34" charset="0"/>
              </a:rPr>
              <a:t>. </a:t>
            </a:r>
          </a:p>
          <a:p>
            <a:endParaRPr lang="tr-TR" dirty="0">
              <a:latin typeface="Berlin Sans FB"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86800" cy="4525963"/>
          </a:xfrm>
        </p:spPr>
        <p:txBody>
          <a:bodyPr>
            <a:normAutofit/>
          </a:bodyPr>
          <a:lstStyle/>
          <a:p>
            <a:pPr algn="ctr">
              <a:buNone/>
            </a:pPr>
            <a:r>
              <a:rPr lang="tr-TR" sz="6000" dirty="0" smtClean="0">
                <a:solidFill>
                  <a:srgbClr val="666699"/>
                </a:solidFill>
                <a:latin typeface="Berlin Sans FB" pitchFamily="34" charset="0"/>
              </a:rPr>
              <a:t>G)SONDERSCHULE</a:t>
            </a:r>
          </a:p>
          <a:p>
            <a:pPr algn="ctr">
              <a:buNone/>
            </a:pPr>
            <a:r>
              <a:rPr lang="tr-TR" sz="6000" dirty="0" smtClean="0">
                <a:solidFill>
                  <a:srgbClr val="666699"/>
                </a:solidFill>
                <a:latin typeface="Berlin Sans FB" pitchFamily="34" charset="0"/>
              </a:rPr>
              <a:t>(ÖZEL EĞİTİM)</a:t>
            </a:r>
            <a:endParaRPr lang="tr-TR" sz="6000" dirty="0">
              <a:latin typeface="Berlin Sans FB" pitchFamily="34" charset="0"/>
            </a:endParaRPr>
          </a:p>
        </p:txBody>
      </p:sp>
      <p:pic>
        <p:nvPicPr>
          <p:cNvPr id="4" name="Picture 4" descr="D:\pc-den\belgelerim\culture\pictures of culture and language\es-group-teacher-globe-shad.jpg"/>
          <p:cNvPicPr>
            <a:picLocks noChangeAspect="1" noChangeArrowheads="1"/>
          </p:cNvPicPr>
          <p:nvPr/>
        </p:nvPicPr>
        <p:blipFill>
          <a:blip r:embed="rId2" cstate="print"/>
          <a:srcRect/>
          <a:stretch>
            <a:fillRect/>
          </a:stretch>
        </p:blipFill>
        <p:spPr bwMode="auto">
          <a:xfrm>
            <a:off x="2699792" y="3356992"/>
            <a:ext cx="4104258" cy="31755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3600" dirty="0" smtClean="0">
                <a:latin typeface="Berlin Sans FB" pitchFamily="34" charset="0"/>
              </a:rPr>
              <a:t>İlk ve orta dereceli okulların, normal eğitim kurumlarında derslere katılamayacak öğrenciler, özürlüler, bu okulda eğitilir. </a:t>
            </a:r>
          </a:p>
          <a:p>
            <a:endParaRPr lang="tr-TR" sz="3600" dirty="0"/>
          </a:p>
        </p:txBody>
      </p:sp>
      <p:pic>
        <p:nvPicPr>
          <p:cNvPr id="4" name="Picture 6" descr="egitim4"/>
          <p:cNvPicPr>
            <a:picLocks noChangeAspect="1" noChangeArrowheads="1"/>
          </p:cNvPicPr>
          <p:nvPr/>
        </p:nvPicPr>
        <p:blipFill>
          <a:blip r:embed="rId2" cstate="print"/>
          <a:srcRect/>
          <a:stretch>
            <a:fillRect/>
          </a:stretch>
        </p:blipFill>
        <p:spPr bwMode="auto">
          <a:xfrm>
            <a:off x="5580112" y="3933056"/>
            <a:ext cx="3024187" cy="26646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686800" cy="838200"/>
          </a:xfrm>
        </p:spPr>
        <p:txBody>
          <a:bodyPr>
            <a:normAutofit/>
          </a:bodyPr>
          <a:lstStyle/>
          <a:p>
            <a:r>
              <a:rPr lang="tr-TR" sz="4800" dirty="0" smtClean="0">
                <a:solidFill>
                  <a:srgbClr val="666699"/>
                </a:solidFill>
                <a:latin typeface="Berlin Sans FB" pitchFamily="34" charset="0"/>
              </a:rPr>
              <a:t>MESLEK YÜKSEK OKULU</a:t>
            </a:r>
            <a:endParaRPr lang="tr-TR" sz="4800" dirty="0">
              <a:latin typeface="Berlin Sans FB" pitchFamily="34" charset="0"/>
            </a:endParaRPr>
          </a:p>
        </p:txBody>
      </p:sp>
      <p:pic>
        <p:nvPicPr>
          <p:cNvPr id="4" name="Picture 3"/>
          <p:cNvPicPr>
            <a:picLocks noGrp="1" noChangeAspect="1" noChangeArrowheads="1"/>
          </p:cNvPicPr>
          <p:nvPr>
            <p:ph idx="1"/>
          </p:nvPr>
        </p:nvPicPr>
        <p:blipFill>
          <a:blip r:embed="rId2" cstate="print"/>
          <a:stretch>
            <a:fillRect/>
          </a:stretch>
        </p:blipFill>
        <p:spPr>
          <a:xfrm>
            <a:off x="0" y="1142984"/>
            <a:ext cx="9144000" cy="5805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6"/>
          <p:cNvSpPr>
            <a:spLocks noGrp="1"/>
          </p:cNvSpPr>
          <p:nvPr>
            <p:ph idx="1"/>
          </p:nvPr>
        </p:nvSpPr>
        <p:spPr>
          <a:xfrm>
            <a:off x="395288" y="1484313"/>
            <a:ext cx="5472112" cy="4465637"/>
          </a:xfrm>
        </p:spPr>
        <p:txBody>
          <a:bodyPr>
            <a:normAutofit lnSpcReduction="10000"/>
          </a:bodyPr>
          <a:lstStyle/>
          <a:p>
            <a:r>
              <a:rPr lang="tr-TR" dirty="0" smtClean="0">
                <a:latin typeface="Berlin Sans FB" pitchFamily="34" charset="0"/>
              </a:rPr>
              <a:t>Tanrı ve insanlar karşısında sorumluluğunu bilen, özgür ve eşit haklara sahip halk,</a:t>
            </a:r>
          </a:p>
          <a:p>
            <a:r>
              <a:rPr lang="tr-TR" dirty="0" smtClean="0">
                <a:latin typeface="Berlin Sans FB" pitchFamily="34" charset="0"/>
              </a:rPr>
              <a:t>Okul sistemi devlet denetiminde,</a:t>
            </a:r>
          </a:p>
          <a:p>
            <a:r>
              <a:rPr lang="tr-TR" dirty="0" smtClean="0">
                <a:latin typeface="Berlin Sans FB" pitchFamily="34" charset="0"/>
              </a:rPr>
              <a:t>Din dersi alıp almama özgürlüğü,</a:t>
            </a:r>
          </a:p>
          <a:p>
            <a:r>
              <a:rPr lang="tr-TR" dirty="0" smtClean="0">
                <a:latin typeface="Berlin Sans FB" pitchFamily="34" charset="0"/>
              </a:rPr>
              <a:t>Okul açma devlet iznine bağlı.</a:t>
            </a:r>
          </a:p>
        </p:txBody>
      </p:sp>
      <p:pic>
        <p:nvPicPr>
          <p:cNvPr id="21509" name="Picture 7" descr="fl_de"/>
          <p:cNvPicPr>
            <a:picLocks noChangeAspect="1" noChangeArrowheads="1"/>
          </p:cNvPicPr>
          <p:nvPr/>
        </p:nvPicPr>
        <p:blipFill>
          <a:blip r:embed="rId2" cstate="print"/>
          <a:srcRect/>
          <a:stretch>
            <a:fillRect/>
          </a:stretch>
        </p:blipFill>
        <p:spPr bwMode="auto">
          <a:xfrm>
            <a:off x="5508104" y="3356992"/>
            <a:ext cx="3168650" cy="2879725"/>
          </a:xfrm>
          <a:prstGeom prst="ellipse">
            <a:avLst/>
          </a:prstGeom>
          <a:ln>
            <a:noFill/>
          </a:ln>
          <a:effectLst>
            <a:softEdge rad="112500"/>
          </a:effectLst>
        </p:spPr>
      </p:pic>
      <p:sp>
        <p:nvSpPr>
          <p:cNvPr id="6" name="Rectangle 2"/>
          <p:cNvSpPr>
            <a:spLocks noGrp="1"/>
          </p:cNvSpPr>
          <p:nvPr>
            <p:ph type="title"/>
          </p:nvPr>
        </p:nvSpPr>
        <p:spPr bwMode="auto">
          <a:xfrm>
            <a:off x="304800" y="457200"/>
            <a:ext cx="8686800" cy="838200"/>
          </a:xfrm>
          <a:noFill/>
        </p:spPr>
        <p:txBody>
          <a:bodyPr/>
          <a:lstStyle/>
          <a:p>
            <a:r>
              <a:rPr lang="tr-TR" cap="none" dirty="0" smtClean="0">
                <a:solidFill>
                  <a:srgbClr val="666699"/>
                </a:solidFill>
                <a:latin typeface="Berlin Sans FB" pitchFamily="34" charset="0"/>
              </a:rPr>
              <a:t>TEMEL ALMAN YASASI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p:cTn id="7" dur="5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150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15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1508">
                                            <p:txEl>
                                              <p:pRg st="1" end="1"/>
                                            </p:txEl>
                                          </p:spTgt>
                                        </p:tgtEl>
                                        <p:attrNameLst>
                                          <p:attrName>style.visibility</p:attrName>
                                        </p:attrNameLst>
                                      </p:cBhvr>
                                      <p:to>
                                        <p:strVal val="visible"/>
                                      </p:to>
                                    </p:set>
                                    <p:anim calcmode="lin" valueType="num">
                                      <p:cBhvr>
                                        <p:cTn id="15" dur="500" fill="hold"/>
                                        <p:tgtEl>
                                          <p:spTgt spid="21508">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1508">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1508">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150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1508">
                                            <p:txEl>
                                              <p:pRg st="2" end="2"/>
                                            </p:txEl>
                                          </p:spTgt>
                                        </p:tgtEl>
                                        <p:attrNameLst>
                                          <p:attrName>style.visibility</p:attrName>
                                        </p:attrNameLst>
                                      </p:cBhvr>
                                      <p:to>
                                        <p:strVal val="visible"/>
                                      </p:to>
                                    </p:set>
                                    <p:anim calcmode="lin" valueType="num">
                                      <p:cBhvr>
                                        <p:cTn id="23" dur="500" fill="hold"/>
                                        <p:tgtEl>
                                          <p:spTgt spid="2150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1508">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1508">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150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1508">
                                            <p:txEl>
                                              <p:pRg st="3" end="3"/>
                                            </p:txEl>
                                          </p:spTgt>
                                        </p:tgtEl>
                                        <p:attrNameLst>
                                          <p:attrName>style.visibility</p:attrName>
                                        </p:attrNameLst>
                                      </p:cBhvr>
                                      <p:to>
                                        <p:strVal val="visible"/>
                                      </p:to>
                                    </p:set>
                                    <p:anim calcmode="lin" valueType="num">
                                      <p:cBhvr>
                                        <p:cTn id="31" dur="500" fill="hold"/>
                                        <p:tgtEl>
                                          <p:spTgt spid="21508">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1508">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1508">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21508">
                                            <p:txEl>
                                              <p:pRg st="3" end="3"/>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2"/>
            <a:ext cx="8371656" cy="4525963"/>
          </a:xfrm>
        </p:spPr>
        <p:txBody>
          <a:bodyPr>
            <a:normAutofit lnSpcReduction="10000"/>
          </a:bodyPr>
          <a:lstStyle/>
          <a:p>
            <a:r>
              <a:rPr lang="tr-TR" sz="3600" dirty="0" smtClean="0">
                <a:latin typeface="Berlin Sans FB" pitchFamily="34" charset="0"/>
              </a:rPr>
              <a:t>Üniversite ile ilgili aynı statüde görülür.</a:t>
            </a:r>
          </a:p>
          <a:p>
            <a:pPr>
              <a:buNone/>
            </a:pPr>
            <a:endParaRPr lang="tr-TR" sz="3600" dirty="0" smtClean="0">
              <a:latin typeface="Berlin Sans FB" pitchFamily="34" charset="0"/>
            </a:endParaRPr>
          </a:p>
          <a:p>
            <a:r>
              <a:rPr lang="tr-TR" sz="3600" dirty="0" smtClean="0">
                <a:latin typeface="Berlin Sans FB" pitchFamily="34" charset="0"/>
              </a:rPr>
              <a:t> Daha çok uygulama odaklıdır.</a:t>
            </a:r>
          </a:p>
          <a:p>
            <a:pPr>
              <a:buNone/>
            </a:pPr>
            <a:endParaRPr lang="tr-TR" sz="3600" dirty="0" smtClean="0">
              <a:latin typeface="Berlin Sans FB" pitchFamily="34" charset="0"/>
            </a:endParaRPr>
          </a:p>
          <a:p>
            <a:r>
              <a:rPr lang="tr-TR" sz="3600" dirty="0" smtClean="0">
                <a:latin typeface="Berlin Sans FB" pitchFamily="34" charset="0"/>
              </a:rPr>
              <a:t> Mezunlar kolayca iş bulabilmektedir.</a:t>
            </a:r>
          </a:p>
          <a:p>
            <a:pPr>
              <a:buNone/>
            </a:pPr>
            <a:endParaRPr lang="tr-TR" sz="3600" dirty="0" smtClean="0">
              <a:latin typeface="Berlin Sans FB" pitchFamily="34" charset="0"/>
            </a:endParaRPr>
          </a:p>
          <a:p>
            <a:r>
              <a:rPr lang="tr-TR" sz="3600" dirty="0" smtClean="0">
                <a:latin typeface="Berlin Sans FB" pitchFamily="34" charset="0"/>
              </a:rPr>
              <a:t>Çıraklık  mesleğe </a:t>
            </a:r>
            <a:r>
              <a:rPr lang="tr-TR" sz="3600" dirty="0" err="1" smtClean="0">
                <a:latin typeface="Berlin Sans FB" pitchFamily="34" charset="0"/>
              </a:rPr>
              <a:t>gore</a:t>
            </a:r>
            <a:r>
              <a:rPr lang="tr-TR" sz="3600" dirty="0" smtClean="0">
                <a:latin typeface="Berlin Sans FB" pitchFamily="34" charset="0"/>
              </a:rPr>
              <a:t> (2-3 ya da 3-5 yıl)</a:t>
            </a:r>
            <a:endParaRPr lang="tr-TR" sz="3600" u="sng" dirty="0" smtClean="0">
              <a:latin typeface="Berlin Sans FB" pitchFamily="34" charset="0"/>
            </a:endParaRPr>
          </a:p>
          <a:p>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latin typeface="Berlin Sans FB" pitchFamily="34" charset="0"/>
              </a:rPr>
              <a:t>Akşam okulları</a:t>
            </a:r>
            <a:endParaRPr lang="tr-TR" sz="4000" dirty="0">
              <a:latin typeface="Berlin Sans FB" pitchFamily="34" charset="0"/>
            </a:endParaRPr>
          </a:p>
        </p:txBody>
      </p:sp>
      <p:sp>
        <p:nvSpPr>
          <p:cNvPr id="3" name="2 İçerik Yer Tutucusu"/>
          <p:cNvSpPr>
            <a:spLocks noGrp="1"/>
          </p:cNvSpPr>
          <p:nvPr>
            <p:ph idx="1"/>
          </p:nvPr>
        </p:nvSpPr>
        <p:spPr>
          <a:xfrm>
            <a:off x="457200" y="1844824"/>
            <a:ext cx="8686800" cy="4525963"/>
          </a:xfrm>
        </p:spPr>
        <p:txBody>
          <a:bodyPr>
            <a:normAutofit/>
          </a:bodyPr>
          <a:lstStyle/>
          <a:p>
            <a:r>
              <a:rPr lang="tr-TR" dirty="0" smtClean="0">
                <a:latin typeface="Berlin Sans FB" pitchFamily="34" charset="0"/>
              </a:rPr>
              <a:t>Alman eğitim sisteminde, zamanında eğitim hizmetlerinden faydalanamamış kimseler, </a:t>
            </a:r>
          </a:p>
          <a:p>
            <a:pPr>
              <a:buNone/>
            </a:pPr>
            <a:endParaRPr lang="tr-TR" dirty="0" smtClean="0">
              <a:latin typeface="Berlin Sans FB" pitchFamily="34" charset="0"/>
            </a:endParaRPr>
          </a:p>
          <a:p>
            <a:r>
              <a:rPr lang="tr-TR" dirty="0" smtClean="0">
                <a:latin typeface="Berlin Sans FB" pitchFamily="34" charset="0"/>
              </a:rPr>
              <a:t>Bu kurumlardan mezun olanlar yüksek öğretime devam edebilirler.</a:t>
            </a:r>
            <a:endParaRPr lang="tr-TR" dirty="0">
              <a:latin typeface="Berlin Sans FB"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400" dirty="0" smtClean="0">
                <a:latin typeface="Berlin Sans FB" pitchFamily="34" charset="0"/>
              </a:rPr>
              <a:t>ABITUR (ÜNİVERSİTE SINAVI)</a:t>
            </a:r>
            <a:endParaRPr lang="tr-TR" sz="4400" dirty="0">
              <a:latin typeface="Berlin Sans FB" pitchFamily="34" charset="0"/>
            </a:endParaRPr>
          </a:p>
        </p:txBody>
      </p:sp>
      <p:sp>
        <p:nvSpPr>
          <p:cNvPr id="3" name="2 İçerik Yer Tutucusu"/>
          <p:cNvSpPr>
            <a:spLocks noGrp="1"/>
          </p:cNvSpPr>
          <p:nvPr>
            <p:ph idx="1"/>
          </p:nvPr>
        </p:nvSpPr>
        <p:spPr>
          <a:xfrm>
            <a:off x="457200" y="1916832"/>
            <a:ext cx="8686800" cy="4525963"/>
          </a:xfrm>
        </p:spPr>
        <p:txBody>
          <a:bodyPr>
            <a:normAutofit/>
          </a:bodyPr>
          <a:lstStyle/>
          <a:p>
            <a:r>
              <a:rPr lang="tr-TR" dirty="0" smtClean="0">
                <a:latin typeface="Berlin Sans FB" pitchFamily="34" charset="0"/>
              </a:rPr>
              <a:t>3 derste yazılı ve sözlü sınavlar yapılırken 4. bir ders için yalnızca sözlü sınav yapılır.</a:t>
            </a:r>
          </a:p>
          <a:p>
            <a:pPr>
              <a:buNone/>
            </a:pPr>
            <a:endParaRPr lang="tr-TR" dirty="0" smtClean="0">
              <a:latin typeface="Berlin Sans FB" pitchFamily="34" charset="0"/>
            </a:endParaRPr>
          </a:p>
          <a:p>
            <a:r>
              <a:rPr lang="tr-TR" dirty="0" smtClean="0">
                <a:latin typeface="Berlin Sans FB" pitchFamily="34" charset="0"/>
              </a:rPr>
              <a:t>Öğrenciler </a:t>
            </a:r>
            <a:r>
              <a:rPr lang="tr-TR" dirty="0" err="1" smtClean="0">
                <a:latin typeface="Berlin Sans FB" pitchFamily="34" charset="0"/>
              </a:rPr>
              <a:t>Abitur</a:t>
            </a:r>
            <a:r>
              <a:rPr lang="tr-TR" dirty="0" smtClean="0">
                <a:latin typeface="Berlin Sans FB" pitchFamily="34" charset="0"/>
              </a:rPr>
              <a:t> sınavında 300 üzerinden en az 100 puan almalıdır.</a:t>
            </a:r>
          </a:p>
          <a:p>
            <a:pPr>
              <a:buNone/>
            </a:pPr>
            <a:endParaRPr lang="tr-TR" dirty="0"/>
          </a:p>
        </p:txBody>
      </p:sp>
      <p:pic>
        <p:nvPicPr>
          <p:cNvPr id="4" name="Picture 2" descr="C:\Users\Recep\AppData\Local\Microsoft\Windows\Temporary Internet Files\Content.IE5\6ZA07SNV\MP90039954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4653136"/>
            <a:ext cx="3240360" cy="19442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686800" cy="4525963"/>
          </a:xfrm>
        </p:spPr>
        <p:txBody>
          <a:bodyPr/>
          <a:lstStyle/>
          <a:p>
            <a:pPr algn="ctr">
              <a:buNone/>
            </a:pPr>
            <a:r>
              <a:rPr lang="tr-TR" sz="6000" dirty="0" smtClean="0">
                <a:latin typeface="Berlin Sans FB" pitchFamily="34" charset="0"/>
              </a:rPr>
              <a:t>H)YÜKSEKÖĞRETİM</a:t>
            </a:r>
          </a:p>
          <a:p>
            <a:pPr>
              <a:buNone/>
            </a:pPr>
            <a:endParaRPr lang="tr-TR" dirty="0" smtClean="0">
              <a:latin typeface="Berlin Sans FB" pitchFamily="34" charset="0"/>
            </a:endParaRPr>
          </a:p>
          <a:p>
            <a:pPr>
              <a:buNone/>
            </a:pPr>
            <a:endParaRPr lang="tr-TR" dirty="0"/>
          </a:p>
        </p:txBody>
      </p:sp>
      <p:pic>
        <p:nvPicPr>
          <p:cNvPr id="2050" name="Picture 2" descr="C:\Users\Mehtap\Favorites\Desktop\sunum\alman-universitesi.jpg"/>
          <p:cNvPicPr>
            <a:picLocks noChangeAspect="1" noChangeArrowheads="1"/>
          </p:cNvPicPr>
          <p:nvPr/>
        </p:nvPicPr>
        <p:blipFill>
          <a:blip r:embed="rId2" cstate="print"/>
          <a:srcRect/>
          <a:stretch>
            <a:fillRect/>
          </a:stretch>
        </p:blipFill>
        <p:spPr bwMode="auto">
          <a:xfrm>
            <a:off x="2195736" y="2996952"/>
            <a:ext cx="4536504" cy="311162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196752"/>
            <a:ext cx="8686800" cy="4883373"/>
          </a:xfrm>
        </p:spPr>
        <p:txBody>
          <a:bodyPr>
            <a:normAutofit/>
          </a:bodyPr>
          <a:lstStyle/>
          <a:p>
            <a:r>
              <a:rPr lang="tr-TR" dirty="0" err="1" smtClean="0">
                <a:latin typeface="Berlin Sans FB" pitchFamily="34" charset="0"/>
              </a:rPr>
              <a:t>Gymnasium</a:t>
            </a:r>
            <a:r>
              <a:rPr lang="tr-TR" dirty="0" smtClean="0">
                <a:latin typeface="Berlin Sans FB" pitchFamily="34" charset="0"/>
              </a:rPr>
              <a:t> eğitimi ve </a:t>
            </a:r>
            <a:r>
              <a:rPr lang="tr-TR" dirty="0" err="1" smtClean="0">
                <a:latin typeface="Berlin Sans FB" pitchFamily="34" charset="0"/>
              </a:rPr>
              <a:t>Abitur</a:t>
            </a:r>
            <a:r>
              <a:rPr lang="tr-TR" dirty="0" smtClean="0">
                <a:latin typeface="Berlin Sans FB" pitchFamily="34" charset="0"/>
              </a:rPr>
              <a:t> başarısı gereklidir.</a:t>
            </a:r>
          </a:p>
          <a:p>
            <a:pPr>
              <a:buNone/>
            </a:pPr>
            <a:endParaRPr lang="tr-TR" dirty="0" smtClean="0">
              <a:latin typeface="Berlin Sans FB" pitchFamily="34" charset="0"/>
            </a:endParaRPr>
          </a:p>
          <a:p>
            <a:r>
              <a:rPr lang="tr-TR" dirty="0" smtClean="0">
                <a:latin typeface="Berlin Sans FB" pitchFamily="34" charset="0"/>
              </a:rPr>
              <a:t>4 yıl süreli </a:t>
            </a:r>
            <a:r>
              <a:rPr lang="tr-TR" dirty="0" err="1" smtClean="0">
                <a:latin typeface="Berlin Sans FB" pitchFamily="34" charset="0"/>
              </a:rPr>
              <a:t>Fachhochschule'ler</a:t>
            </a:r>
            <a:r>
              <a:rPr lang="tr-TR" dirty="0" smtClean="0">
                <a:latin typeface="Berlin Sans FB" pitchFamily="34" charset="0"/>
              </a:rPr>
              <a:t> ve 5 yıl süreli üniversitelerden oluşmaktadır.</a:t>
            </a:r>
          </a:p>
          <a:p>
            <a:pPr>
              <a:buNone/>
            </a:pPr>
            <a:endParaRPr lang="tr-TR" dirty="0" smtClean="0">
              <a:latin typeface="Berlin Sans FB" pitchFamily="34" charset="0"/>
            </a:endParaRPr>
          </a:p>
          <a:p>
            <a:r>
              <a:rPr lang="tr-TR" dirty="0" smtClean="0">
                <a:latin typeface="Berlin Sans FB" pitchFamily="34" charset="0"/>
              </a:rPr>
              <a:t>Almanya’da genel olarak yüksek lisans programı yoktur.Üniversite mezunları doğrudan doktoraya başvurabilir.</a:t>
            </a:r>
          </a:p>
          <a:p>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3"/>
            <a:ext cx="8686800" cy="2666926"/>
          </a:xfrm>
        </p:spPr>
        <p:txBody>
          <a:bodyPr>
            <a:normAutofit/>
          </a:bodyPr>
          <a:lstStyle/>
          <a:p>
            <a:pPr algn="ctr">
              <a:buNone/>
            </a:pPr>
            <a:r>
              <a:rPr lang="tr-TR" sz="6000" dirty="0" smtClean="0">
                <a:latin typeface="Berlin Sans FB" pitchFamily="34" charset="0"/>
              </a:rPr>
              <a:t>III-YAYGIN EĞİTİM</a:t>
            </a:r>
            <a:endParaRPr lang="tr-TR" sz="6000" dirty="0">
              <a:latin typeface="Berlin Sans FB" pitchFamily="34" charset="0"/>
            </a:endParaRPr>
          </a:p>
        </p:txBody>
      </p:sp>
      <p:pic>
        <p:nvPicPr>
          <p:cNvPr id="4" name="Picture 4" descr="Ausbildung_Berufschule_Internet_260x180"/>
          <p:cNvPicPr>
            <a:picLocks noChangeAspect="1" noChangeArrowheads="1"/>
          </p:cNvPicPr>
          <p:nvPr/>
        </p:nvPicPr>
        <p:blipFill>
          <a:blip r:embed="rId2" cstate="print"/>
          <a:srcRect/>
          <a:stretch>
            <a:fillRect/>
          </a:stretch>
        </p:blipFill>
        <p:spPr bwMode="auto">
          <a:xfrm>
            <a:off x="2915816" y="3284984"/>
            <a:ext cx="3923928" cy="29429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nSpc>
                <a:spcPct val="160000"/>
              </a:lnSpc>
            </a:pPr>
            <a:r>
              <a:rPr lang="tr-TR" dirty="0" smtClean="0">
                <a:latin typeface="Berlin Sans FB" pitchFamily="34" charset="0"/>
              </a:rPr>
              <a:t>Eyalete bağlıdırlar.</a:t>
            </a:r>
          </a:p>
          <a:p>
            <a:pPr>
              <a:lnSpc>
                <a:spcPct val="160000"/>
              </a:lnSpc>
            </a:pPr>
            <a:r>
              <a:rPr lang="tr-TR" dirty="0" smtClean="0">
                <a:latin typeface="Berlin Sans FB" pitchFamily="34" charset="0"/>
              </a:rPr>
              <a:t>Personeli, karşılıklı sözleşme ile istihdam edilir.</a:t>
            </a:r>
          </a:p>
          <a:p>
            <a:pPr>
              <a:lnSpc>
                <a:spcPct val="160000"/>
              </a:lnSpc>
            </a:pPr>
            <a:r>
              <a:rPr lang="tr-TR" dirty="0" smtClean="0">
                <a:latin typeface="Berlin Sans FB" pitchFamily="34" charset="0"/>
              </a:rPr>
              <a:t>Müdür, müdür baş yardımcısı ve müdür yardımcıları idare mekanizmasını oluşturur</a:t>
            </a:r>
          </a:p>
          <a:p>
            <a:pPr>
              <a:lnSpc>
                <a:spcPct val="160000"/>
              </a:lnSpc>
            </a:pPr>
            <a:r>
              <a:rPr lang="tr-TR" dirty="0" smtClean="0">
                <a:latin typeface="Berlin Sans FB" pitchFamily="34" charset="0"/>
              </a:rPr>
              <a:t>Müfredatı serbesttir.</a:t>
            </a:r>
          </a:p>
          <a:p>
            <a:endParaRPr lang="tr-TR" sz="1800" dirty="0">
              <a:latin typeface="Berlin Sans FB"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a:lnSpc>
                <a:spcPct val="160000"/>
              </a:lnSpc>
            </a:pPr>
            <a:r>
              <a:rPr lang="tr-TR" sz="3500" dirty="0" smtClean="0">
                <a:latin typeface="Berlin Sans FB" pitchFamily="34" charset="0"/>
              </a:rPr>
              <a:t>Pedagojik formasyon zorunluluğu yoktur</a:t>
            </a:r>
          </a:p>
          <a:p>
            <a:pPr>
              <a:lnSpc>
                <a:spcPct val="160000"/>
              </a:lnSpc>
            </a:pPr>
            <a:r>
              <a:rPr lang="tr-TR" sz="3500" dirty="0" smtClean="0">
                <a:latin typeface="Berlin Sans FB" pitchFamily="34" charset="0"/>
              </a:rPr>
              <a:t>Bilgisayar, resim, yabancı dil kurslarının yanı sıra başarısız öğrenciler için takviye dersler</a:t>
            </a:r>
          </a:p>
          <a:p>
            <a:pPr>
              <a:lnSpc>
                <a:spcPct val="160000"/>
              </a:lnSpc>
            </a:pPr>
            <a:r>
              <a:rPr lang="tr-TR" sz="3500" dirty="0" smtClean="0">
                <a:latin typeface="Berlin Sans FB" pitchFamily="34" charset="0"/>
              </a:rPr>
              <a:t>3 kaynaktan finanse edilir: Eyalet Parlamentosu, Kent Belediyesi ve Okul içi kaynaklar (kurs ücreti, kantin vs.)</a:t>
            </a:r>
          </a:p>
          <a:p>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686800" cy="4525963"/>
          </a:xfrm>
        </p:spPr>
        <p:txBody>
          <a:bodyPr>
            <a:normAutofit/>
          </a:bodyPr>
          <a:lstStyle/>
          <a:p>
            <a:pPr algn="ctr">
              <a:buNone/>
            </a:pPr>
            <a:r>
              <a:rPr lang="tr-TR" sz="6000" dirty="0" smtClean="0">
                <a:solidFill>
                  <a:srgbClr val="666699"/>
                </a:solidFill>
                <a:latin typeface="Berlin Sans FB" pitchFamily="34" charset="0"/>
              </a:rPr>
              <a:t>IV- ÖĞRETMEN YETİŞTİRME SİSTEMİ</a:t>
            </a:r>
            <a:endParaRPr lang="tr-TR" sz="6000" dirty="0">
              <a:latin typeface="Berlin Sans FB" pitchFamily="34" charset="0"/>
            </a:endParaRPr>
          </a:p>
        </p:txBody>
      </p:sp>
      <p:pic>
        <p:nvPicPr>
          <p:cNvPr id="3074" name="Picture 2" descr="C:\Users\Mehtap\Favorites\Desktop\sunum\School_Clip_Art_162.gif"/>
          <p:cNvPicPr>
            <a:picLocks noChangeAspect="1" noChangeArrowheads="1"/>
          </p:cNvPicPr>
          <p:nvPr/>
        </p:nvPicPr>
        <p:blipFill>
          <a:blip r:embed="rId2" cstate="print"/>
          <a:srcRect/>
          <a:stretch>
            <a:fillRect/>
          </a:stretch>
        </p:blipFill>
        <p:spPr bwMode="auto">
          <a:xfrm>
            <a:off x="2195736" y="3429000"/>
            <a:ext cx="4968552" cy="3165109"/>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Berlin Sans FB" pitchFamily="34" charset="0"/>
              </a:rPr>
              <a:t>Öğretmen olmayı seçen öğrencilerin üniversiteye giriş yeterliği olan </a:t>
            </a:r>
            <a:r>
              <a:rPr lang="tr-TR" dirty="0" err="1" smtClean="0">
                <a:latin typeface="Berlin Sans FB" pitchFamily="34" charset="0"/>
              </a:rPr>
              <a:t>Abitur’a</a:t>
            </a:r>
            <a:r>
              <a:rPr lang="tr-TR" dirty="0" smtClean="0">
                <a:latin typeface="Berlin Sans FB" pitchFamily="34" charset="0"/>
              </a:rPr>
              <a:t> sahip olmaları gerekmektedir.</a:t>
            </a:r>
          </a:p>
          <a:p>
            <a:pPr>
              <a:buNone/>
            </a:pPr>
            <a:endParaRPr lang="tr-TR" dirty="0" smtClean="0">
              <a:latin typeface="Berlin Sans FB" pitchFamily="34" charset="0"/>
            </a:endParaRPr>
          </a:p>
          <a:p>
            <a:r>
              <a:rPr lang="tr-TR" dirty="0" smtClean="0">
                <a:latin typeface="Berlin Sans FB" pitchFamily="34" charset="0"/>
              </a:rPr>
              <a:t>Öğretmen yetiştirme kendi içinde Bilimsel Öğretim ve Hazırlık Hizmeti gibi iki kademeyi içerir. </a:t>
            </a:r>
          </a:p>
          <a:p>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6"/>
          <p:cNvSpPr>
            <a:spLocks noGrp="1"/>
          </p:cNvSpPr>
          <p:nvPr>
            <p:ph idx="1"/>
          </p:nvPr>
        </p:nvSpPr>
        <p:spPr>
          <a:xfrm>
            <a:off x="323850" y="1628774"/>
            <a:ext cx="5040238" cy="4464521"/>
          </a:xfrm>
        </p:spPr>
        <p:txBody>
          <a:bodyPr>
            <a:normAutofit fontScale="92500"/>
          </a:bodyPr>
          <a:lstStyle/>
          <a:p>
            <a:r>
              <a:rPr lang="tr-TR" dirty="0" smtClean="0">
                <a:latin typeface="Berlin Sans FB" pitchFamily="34" charset="0"/>
              </a:rPr>
              <a:t>9-12 yıl süreli eğitim sistemi,</a:t>
            </a:r>
          </a:p>
          <a:p>
            <a:r>
              <a:rPr lang="tr-TR" dirty="0" smtClean="0">
                <a:latin typeface="Berlin Sans FB" pitchFamily="34" charset="0"/>
              </a:rPr>
              <a:t>Eyaletlere göre değişen zorunlu eğitim,</a:t>
            </a:r>
          </a:p>
          <a:p>
            <a:r>
              <a:rPr lang="tr-TR" dirty="0" smtClean="0">
                <a:latin typeface="Berlin Sans FB" pitchFamily="34" charset="0"/>
              </a:rPr>
              <a:t>Okul – aile işbirliği,</a:t>
            </a:r>
          </a:p>
          <a:p>
            <a:r>
              <a:rPr lang="tr-TR" dirty="0" smtClean="0">
                <a:latin typeface="Berlin Sans FB" pitchFamily="34" charset="0"/>
              </a:rPr>
              <a:t>Resmi okullarda parasız eğitim,</a:t>
            </a:r>
          </a:p>
          <a:p>
            <a:r>
              <a:rPr lang="tr-TR" dirty="0" smtClean="0">
                <a:latin typeface="Berlin Sans FB" pitchFamily="34" charset="0"/>
              </a:rPr>
              <a:t>Din eğitimi alıp almamada karar verebilme hakkı…  </a:t>
            </a:r>
          </a:p>
          <a:p>
            <a:pPr>
              <a:buFont typeface="Wingdings" pitchFamily="2" charset="2"/>
              <a:buNone/>
            </a:pPr>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p:txBody>
      </p:sp>
      <p:pic>
        <p:nvPicPr>
          <p:cNvPr id="22532" name="Picture 8" descr="hauptschule_annaberg_01"/>
          <p:cNvPicPr>
            <a:picLocks noChangeAspect="1" noChangeArrowheads="1"/>
          </p:cNvPicPr>
          <p:nvPr/>
        </p:nvPicPr>
        <p:blipFill>
          <a:blip r:embed="rId2" cstate="print"/>
          <a:srcRect/>
          <a:stretch>
            <a:fillRect/>
          </a:stretch>
        </p:blipFill>
        <p:spPr bwMode="auto">
          <a:xfrm>
            <a:off x="5724127" y="2564904"/>
            <a:ext cx="3024585" cy="40327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253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25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2531">
                                            <p:txEl>
                                              <p:pRg st="1" end="1"/>
                                            </p:txEl>
                                          </p:spTgt>
                                        </p:tgtEl>
                                        <p:attrNameLst>
                                          <p:attrName>style.visibility</p:attrName>
                                        </p:attrNameLst>
                                      </p:cBhvr>
                                      <p:to>
                                        <p:strVal val="visible"/>
                                      </p:to>
                                    </p:set>
                                    <p:anim calcmode="lin" valueType="num">
                                      <p:cBhvr>
                                        <p:cTn id="15"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2531">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25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2531">
                                            <p:txEl>
                                              <p:pRg st="2" end="2"/>
                                            </p:txEl>
                                          </p:spTgt>
                                        </p:tgtEl>
                                        <p:attrNameLst>
                                          <p:attrName>style.visibility</p:attrName>
                                        </p:attrNameLst>
                                      </p:cBhvr>
                                      <p:to>
                                        <p:strVal val="visible"/>
                                      </p:to>
                                    </p:set>
                                    <p:anim calcmode="lin" valueType="num">
                                      <p:cBhvr>
                                        <p:cTn id="23"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2531">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253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2531">
                                            <p:txEl>
                                              <p:pRg st="3" end="3"/>
                                            </p:txEl>
                                          </p:spTgt>
                                        </p:tgtEl>
                                        <p:attrNameLst>
                                          <p:attrName>style.visibility</p:attrName>
                                        </p:attrNameLst>
                                      </p:cBhvr>
                                      <p:to>
                                        <p:strVal val="visible"/>
                                      </p:to>
                                    </p:set>
                                    <p:anim calcmode="lin" valueType="num">
                                      <p:cBhvr>
                                        <p:cTn id="31" dur="500" fill="hold"/>
                                        <p:tgtEl>
                                          <p:spTgt spid="2253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253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2531">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2253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2531">
                                            <p:txEl>
                                              <p:pRg st="4" end="4"/>
                                            </p:txEl>
                                          </p:spTgt>
                                        </p:tgtEl>
                                        <p:attrNameLst>
                                          <p:attrName>style.visibility</p:attrName>
                                        </p:attrNameLst>
                                      </p:cBhvr>
                                      <p:to>
                                        <p:strVal val="visible"/>
                                      </p:to>
                                    </p:set>
                                    <p:anim calcmode="lin" valueType="num">
                                      <p:cBhvr>
                                        <p:cTn id="39" dur="500" fill="hold"/>
                                        <p:tgtEl>
                                          <p:spTgt spid="2253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253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22531">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686800" cy="4525963"/>
          </a:xfrm>
        </p:spPr>
        <p:txBody>
          <a:bodyPr>
            <a:noAutofit/>
          </a:bodyPr>
          <a:lstStyle/>
          <a:p>
            <a:r>
              <a:rPr lang="tr-TR" dirty="0" err="1" smtClean="0">
                <a:latin typeface="Berlin Sans FB" pitchFamily="34" charset="0"/>
              </a:rPr>
              <a:t>Pädagogische</a:t>
            </a:r>
            <a:r>
              <a:rPr lang="tr-TR" dirty="0" smtClean="0">
                <a:latin typeface="Berlin Sans FB" pitchFamily="34" charset="0"/>
              </a:rPr>
              <a:t> </a:t>
            </a:r>
            <a:r>
              <a:rPr lang="tr-TR" dirty="0" err="1" smtClean="0">
                <a:latin typeface="Berlin Sans FB" pitchFamily="34" charset="0"/>
              </a:rPr>
              <a:t>Hochschule</a:t>
            </a:r>
            <a:r>
              <a:rPr lang="tr-TR" dirty="0" smtClean="0">
                <a:latin typeface="Berlin Sans FB" pitchFamily="34" charset="0"/>
              </a:rPr>
              <a:t> (Öğretmen Yüksekokulları)</a:t>
            </a:r>
          </a:p>
          <a:p>
            <a:pPr lvl="1"/>
            <a:r>
              <a:rPr lang="tr-TR" sz="3200" dirty="0" err="1" smtClean="0">
                <a:latin typeface="Berlin Sans FB" pitchFamily="34" charset="0"/>
              </a:rPr>
              <a:t>Grundschule</a:t>
            </a:r>
            <a:endParaRPr lang="tr-TR" sz="3200" dirty="0" smtClean="0">
              <a:latin typeface="Berlin Sans FB" pitchFamily="34" charset="0"/>
            </a:endParaRPr>
          </a:p>
          <a:p>
            <a:pPr lvl="1"/>
            <a:r>
              <a:rPr lang="tr-TR" sz="3200" dirty="0" err="1" smtClean="0">
                <a:latin typeface="Berlin Sans FB" pitchFamily="34" charset="0"/>
              </a:rPr>
              <a:t>Hauptschule</a:t>
            </a:r>
            <a:endParaRPr lang="tr-TR" sz="3200" dirty="0" smtClean="0">
              <a:latin typeface="Berlin Sans FB" pitchFamily="34" charset="0"/>
            </a:endParaRPr>
          </a:p>
          <a:p>
            <a:pPr lvl="1"/>
            <a:r>
              <a:rPr lang="tr-TR" sz="3200" dirty="0" err="1" smtClean="0">
                <a:latin typeface="Berlin Sans FB" pitchFamily="34" charset="0"/>
              </a:rPr>
              <a:t>Sonderschule</a:t>
            </a:r>
            <a:endParaRPr lang="tr-TR" sz="3200" dirty="0" smtClean="0">
              <a:latin typeface="Berlin Sans FB" pitchFamily="34" charset="0"/>
            </a:endParaRPr>
          </a:p>
          <a:p>
            <a:r>
              <a:rPr lang="tr-TR" dirty="0" smtClean="0">
                <a:latin typeface="Berlin Sans FB" pitchFamily="34" charset="0"/>
              </a:rPr>
              <a:t>Üniversiteler, Sanat ve Müzik Kolejleri gibi Yükseköğretim Kurumları</a:t>
            </a:r>
          </a:p>
          <a:p>
            <a:pPr lvl="1"/>
            <a:r>
              <a:rPr lang="tr-TR" sz="3200" dirty="0" smtClean="0">
                <a:latin typeface="Berlin Sans FB" pitchFamily="34" charset="0"/>
              </a:rPr>
              <a:t>Geriye kalan okul türleri İçin öğretmen yetiştirmektedirler.</a:t>
            </a:r>
          </a:p>
          <a:p>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Berlin Sans FB" pitchFamily="34" charset="0"/>
              </a:rPr>
              <a:t>Meslek eğitimi öğretmenleri iki gruba ayrılır:</a:t>
            </a:r>
          </a:p>
          <a:p>
            <a:pPr lvl="1"/>
            <a:r>
              <a:rPr lang="tr-TR" sz="3200" dirty="0" smtClean="0">
                <a:latin typeface="Berlin Sans FB" pitchFamily="34" charset="0"/>
              </a:rPr>
              <a:t>Teorik ve işle ilgili dersleri veren öğretmenler, iki yıl yüksek lisans eğitimi ve pratik meslek eğitimi alırlar.</a:t>
            </a:r>
          </a:p>
          <a:p>
            <a:pPr lvl="1"/>
            <a:r>
              <a:rPr lang="tr-TR" sz="3200" dirty="0" smtClean="0">
                <a:latin typeface="Berlin Sans FB" pitchFamily="34" charset="0"/>
              </a:rPr>
              <a:t>Uygulamalı dersleri veren öğretmenler, </a:t>
            </a:r>
            <a:r>
              <a:rPr lang="tr-TR" sz="3200" dirty="0" err="1" smtClean="0">
                <a:latin typeface="Berlin Sans FB" pitchFamily="34" charset="0"/>
              </a:rPr>
              <a:t>Realschule</a:t>
            </a:r>
            <a:r>
              <a:rPr lang="tr-TR" sz="3200" dirty="0" smtClean="0">
                <a:latin typeface="Berlin Sans FB" pitchFamily="34" charset="0"/>
              </a:rPr>
              <a:t> sertifikası veya dengi bir sertifikaya ek olarak bir ustalık sertifikası yada eğitim koleji yeterliği gerekmektedir.</a:t>
            </a:r>
          </a:p>
          <a:p>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052736"/>
            <a:ext cx="8686800" cy="5328592"/>
          </a:xfrm>
        </p:spPr>
        <p:txBody>
          <a:bodyPr>
            <a:normAutofit fontScale="62500" lnSpcReduction="20000"/>
          </a:bodyPr>
          <a:lstStyle/>
          <a:p>
            <a:pPr>
              <a:lnSpc>
                <a:spcPct val="150000"/>
              </a:lnSpc>
            </a:pPr>
            <a:r>
              <a:rPr lang="tr-TR" sz="5100" dirty="0" smtClean="0">
                <a:latin typeface="Berlin Sans FB" pitchFamily="34" charset="0"/>
              </a:rPr>
              <a:t>Atanma Aşaması:</a:t>
            </a:r>
          </a:p>
          <a:p>
            <a:pPr lvl="1">
              <a:lnSpc>
                <a:spcPct val="150000"/>
              </a:lnSpc>
            </a:pPr>
            <a:r>
              <a:rPr lang="tr-TR" sz="5100" dirty="0" smtClean="0">
                <a:latin typeface="Berlin Sans FB" pitchFamily="34" charset="0"/>
              </a:rPr>
              <a:t>1. Devlet Sınavı</a:t>
            </a:r>
          </a:p>
          <a:p>
            <a:pPr lvl="1">
              <a:lnSpc>
                <a:spcPct val="150000"/>
              </a:lnSpc>
            </a:pPr>
            <a:r>
              <a:rPr lang="tr-TR" sz="5100" dirty="0" smtClean="0">
                <a:latin typeface="Berlin Sans FB" pitchFamily="34" charset="0"/>
              </a:rPr>
              <a:t>İki yıllık stajyerlik süreci</a:t>
            </a:r>
          </a:p>
          <a:p>
            <a:pPr lvl="1">
              <a:lnSpc>
                <a:spcPct val="150000"/>
              </a:lnSpc>
            </a:pPr>
            <a:r>
              <a:rPr lang="tr-TR" sz="5100" dirty="0" smtClean="0">
                <a:latin typeface="Berlin Sans FB" pitchFamily="34" charset="0"/>
              </a:rPr>
              <a:t>2. Devlet Sınavı</a:t>
            </a:r>
          </a:p>
          <a:p>
            <a:pPr>
              <a:lnSpc>
                <a:spcPct val="150000"/>
              </a:lnSpc>
            </a:pPr>
            <a:r>
              <a:rPr lang="tr-TR" sz="5100" dirty="0" smtClean="0">
                <a:latin typeface="Berlin Sans FB" pitchFamily="34" charset="0"/>
              </a:rPr>
              <a:t>Bu süreçler sonunda ihtiyaç duyulan bir okulda asil öğretmen olarak görevlendirilirler.</a:t>
            </a:r>
          </a:p>
          <a:p>
            <a:pPr>
              <a:lnSpc>
                <a:spcPct val="150000"/>
              </a:lnSpc>
            </a:pPr>
            <a:r>
              <a:rPr lang="tr-TR" sz="5100" dirty="0" smtClean="0">
                <a:latin typeface="Berlin Sans FB" pitchFamily="34" charset="0"/>
              </a:rPr>
              <a:t>Atamalar eyaletler tarafından yapılır.</a:t>
            </a:r>
          </a:p>
          <a:p>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528"/>
            <a:ext cx="8686800" cy="838200"/>
          </a:xfrm>
        </p:spPr>
        <p:txBody>
          <a:bodyPr>
            <a:noAutofit/>
          </a:bodyPr>
          <a:lstStyle/>
          <a:p>
            <a:pPr algn="ctr"/>
            <a:r>
              <a:rPr lang="tr-TR" sz="4000" dirty="0" smtClean="0">
                <a:latin typeface="Berlin Sans FB" pitchFamily="34" charset="0"/>
              </a:rPr>
              <a:t>V) TÜRK – ALMAN EĞİTİM SİSTEMLERİNİN KARŞILAŞTIRILMASI</a:t>
            </a:r>
            <a:endParaRPr lang="tr-TR" sz="4000" dirty="0">
              <a:latin typeface="Berlin Sans FB" pitchFamily="34" charset="0"/>
            </a:endParaRPr>
          </a:p>
        </p:txBody>
      </p:sp>
      <p:sp>
        <p:nvSpPr>
          <p:cNvPr id="3" name="2 İçerik Yer Tutucusu"/>
          <p:cNvSpPr>
            <a:spLocks noGrp="1"/>
          </p:cNvSpPr>
          <p:nvPr>
            <p:ph idx="1"/>
          </p:nvPr>
        </p:nvSpPr>
        <p:spPr>
          <a:xfrm>
            <a:off x="457200" y="1844824"/>
            <a:ext cx="8686800" cy="4525963"/>
          </a:xfrm>
        </p:spPr>
        <p:txBody>
          <a:bodyPr/>
          <a:lstStyle/>
          <a:p>
            <a:pPr>
              <a:lnSpc>
                <a:spcPct val="150000"/>
              </a:lnSpc>
            </a:pPr>
            <a:r>
              <a:rPr lang="tr-TR" dirty="0" smtClean="0">
                <a:latin typeface="Berlin Sans FB" pitchFamily="34" charset="0"/>
              </a:rPr>
              <a:t>Eğitim Yapıları</a:t>
            </a:r>
          </a:p>
          <a:p>
            <a:pPr>
              <a:lnSpc>
                <a:spcPct val="150000"/>
              </a:lnSpc>
            </a:pPr>
            <a:r>
              <a:rPr lang="tr-TR" dirty="0" smtClean="0">
                <a:latin typeface="Berlin Sans FB" pitchFamily="34" charset="0"/>
              </a:rPr>
              <a:t>Yönetim Şekli</a:t>
            </a:r>
          </a:p>
          <a:p>
            <a:pPr>
              <a:lnSpc>
                <a:spcPct val="150000"/>
              </a:lnSpc>
            </a:pPr>
            <a:r>
              <a:rPr lang="tr-TR" dirty="0" smtClean="0">
                <a:latin typeface="Berlin Sans FB" pitchFamily="34" charset="0"/>
              </a:rPr>
              <a:t>Eğitimin Planlanması</a:t>
            </a:r>
          </a:p>
          <a:p>
            <a:endParaRPr lang="tr-TR" dirty="0"/>
          </a:p>
        </p:txBody>
      </p:sp>
      <p:pic>
        <p:nvPicPr>
          <p:cNvPr id="4098" name="Picture 2" descr="C:\Users\Mehtap\Favorites\Desktop\sunum\ddm-egitim-sistemi.jpg"/>
          <p:cNvPicPr>
            <a:picLocks noChangeAspect="1" noChangeArrowheads="1"/>
          </p:cNvPicPr>
          <p:nvPr/>
        </p:nvPicPr>
        <p:blipFill>
          <a:blip r:embed="rId2" cstate="print"/>
          <a:srcRect/>
          <a:stretch>
            <a:fillRect/>
          </a:stretch>
        </p:blipFill>
        <p:spPr bwMode="auto">
          <a:xfrm>
            <a:off x="5868144" y="3717032"/>
            <a:ext cx="2664296" cy="2606427"/>
          </a:xfrm>
          <a:prstGeom prst="roundRect">
            <a:avLst>
              <a:gd name="adj" fmla="val 8594"/>
            </a:avLst>
          </a:prstGeom>
          <a:solidFill>
            <a:srgbClr val="FFFFFF">
              <a:shade val="85000"/>
            </a:srgbClr>
          </a:solidFill>
          <a:ln>
            <a:solidFill>
              <a:schemeClr val="accent5">
                <a:lumMod val="75000"/>
              </a:schemeClr>
            </a:solidFill>
          </a:ln>
          <a:effectLst>
            <a:glow rad="228600">
              <a:schemeClr val="accent6">
                <a:satMod val="175000"/>
                <a:alpha val="40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EĞİTİMİN YAPISI</a:t>
            </a: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latin typeface="Berlin Sans FB" pitchFamily="34" charset="0"/>
              </a:rPr>
              <a:t>Zorunlu Temel </a:t>
            </a:r>
            <a:r>
              <a:rPr lang="tr-TR" sz="4000" dirty="0" err="1" smtClean="0">
                <a:latin typeface="Berlin Sans FB" pitchFamily="34" charset="0"/>
              </a:rPr>
              <a:t>Eğİtİm</a:t>
            </a:r>
            <a:endParaRPr lang="tr-TR" sz="4000" dirty="0">
              <a:latin typeface="Berlin Sans FB" pitchFamily="34" charset="0"/>
            </a:endParaRPr>
          </a:p>
        </p:txBody>
      </p:sp>
      <p:sp>
        <p:nvSpPr>
          <p:cNvPr id="3" name="2 İçerik Yer Tutucusu"/>
          <p:cNvSpPr>
            <a:spLocks noGrp="1"/>
          </p:cNvSpPr>
          <p:nvPr>
            <p:ph idx="1"/>
          </p:nvPr>
        </p:nvSpPr>
        <p:spPr>
          <a:xfrm>
            <a:off x="914400" y="1268760"/>
            <a:ext cx="3513584" cy="5400600"/>
          </a:xfrm>
        </p:spPr>
        <p:txBody>
          <a:bodyPr>
            <a:normAutofit fontScale="25000" lnSpcReduction="20000"/>
          </a:bodyPr>
          <a:lstStyle/>
          <a:p>
            <a:pPr>
              <a:lnSpc>
                <a:spcPct val="170000"/>
              </a:lnSpc>
              <a:buNone/>
            </a:pPr>
            <a:r>
              <a:rPr lang="tr-TR" dirty="0" smtClean="0"/>
              <a:t>		</a:t>
            </a:r>
            <a:endParaRPr lang="tr-TR" sz="8800" b="1" u="sng" dirty="0" smtClean="0">
              <a:latin typeface="Berlin Sans FB" pitchFamily="34" charset="0"/>
            </a:endParaRPr>
          </a:p>
          <a:p>
            <a:pPr>
              <a:lnSpc>
                <a:spcPct val="170000"/>
              </a:lnSpc>
              <a:buNone/>
            </a:pPr>
            <a:endParaRPr lang="tr-TR" sz="8800" b="1" u="sng" dirty="0" smtClean="0">
              <a:latin typeface="Berlin Sans FB" pitchFamily="34" charset="0"/>
            </a:endParaRPr>
          </a:p>
          <a:p>
            <a:pPr>
              <a:lnSpc>
                <a:spcPct val="170000"/>
              </a:lnSpc>
              <a:buFont typeface="Wingdings" pitchFamily="2" charset="2"/>
              <a:buChar char="§"/>
            </a:pPr>
            <a:r>
              <a:rPr lang="tr-TR" sz="7600" dirty="0" smtClean="0">
                <a:latin typeface="Berlin Sans FB" pitchFamily="34" charset="0"/>
              </a:rPr>
              <a:t>Zorunlu eğitim süresi 9(+3) yıldır.</a:t>
            </a:r>
          </a:p>
          <a:p>
            <a:pPr>
              <a:lnSpc>
                <a:spcPct val="170000"/>
              </a:lnSpc>
              <a:buFont typeface="Wingdings" pitchFamily="2" charset="2"/>
              <a:buChar char="§"/>
            </a:pPr>
            <a:r>
              <a:rPr lang="tr-TR" sz="7600" dirty="0" smtClean="0">
                <a:latin typeface="Berlin Sans FB" pitchFamily="34" charset="0"/>
              </a:rPr>
              <a:t>1. basamak (ilkokul) 4 yıldır.</a:t>
            </a:r>
          </a:p>
          <a:p>
            <a:pPr>
              <a:lnSpc>
                <a:spcPct val="170000"/>
              </a:lnSpc>
              <a:buFont typeface="Wingdings" pitchFamily="2" charset="2"/>
              <a:buChar char="§"/>
            </a:pPr>
            <a:r>
              <a:rPr lang="tr-TR" sz="7600" dirty="0" err="1" smtClean="0">
                <a:latin typeface="Berlin Sans FB" pitchFamily="34" charset="0"/>
              </a:rPr>
              <a:t>Grundschule’den</a:t>
            </a:r>
            <a:r>
              <a:rPr lang="tr-TR" sz="7600" dirty="0" smtClean="0">
                <a:latin typeface="Berlin Sans FB" pitchFamily="34" charset="0"/>
              </a:rPr>
              <a:t> sonra 3 okul tipinden birine devam edilir.</a:t>
            </a:r>
          </a:p>
          <a:p>
            <a:pPr>
              <a:lnSpc>
                <a:spcPct val="170000"/>
              </a:lnSpc>
              <a:buFont typeface="Wingdings" pitchFamily="2" charset="2"/>
              <a:buChar char="§"/>
            </a:pPr>
            <a:r>
              <a:rPr lang="tr-TR" sz="7600" dirty="0" smtClean="0">
                <a:latin typeface="Berlin Sans FB" pitchFamily="34" charset="0"/>
              </a:rPr>
              <a:t>2. basamakta temel ders başarısına göre üst ya da alt basamak ortaöğretim kurumlarına geçiş yapılır.</a:t>
            </a:r>
          </a:p>
          <a:p>
            <a:endParaRPr lang="tr-TR" sz="7600" dirty="0">
              <a:latin typeface="Berlin Sans FB" pitchFamily="34" charset="0"/>
            </a:endParaRPr>
          </a:p>
        </p:txBody>
      </p:sp>
      <p:sp>
        <p:nvSpPr>
          <p:cNvPr id="4" name="3 Metin kutusu"/>
          <p:cNvSpPr txBox="1"/>
          <p:nvPr/>
        </p:nvSpPr>
        <p:spPr>
          <a:xfrm>
            <a:off x="5759624" y="1484784"/>
            <a:ext cx="3384376" cy="5167568"/>
          </a:xfrm>
          <a:prstGeom prst="rect">
            <a:avLst/>
          </a:prstGeom>
          <a:noFill/>
        </p:spPr>
        <p:txBody>
          <a:bodyPr wrap="square" rtlCol="0">
            <a:spAutoFit/>
          </a:bodyPr>
          <a:lstStyle/>
          <a:p>
            <a:pPr algn="ctr">
              <a:lnSpc>
                <a:spcPct val="170000"/>
              </a:lnSpc>
            </a:pPr>
            <a:endParaRPr lang="tr-TR" sz="2200" b="1" u="sng" dirty="0" smtClean="0">
              <a:solidFill>
                <a:schemeClr val="tx2">
                  <a:lumMod val="75000"/>
                </a:schemeClr>
              </a:solidFill>
              <a:latin typeface="Berlin Sans FB" pitchFamily="34" charset="0"/>
            </a:endParaRPr>
          </a:p>
          <a:p>
            <a:pPr>
              <a:lnSpc>
                <a:spcPct val="170000"/>
              </a:lnSpc>
              <a:buFont typeface="Wingdings" pitchFamily="2" charset="2"/>
              <a:buChar char="§"/>
            </a:pPr>
            <a:r>
              <a:rPr lang="tr-TR" dirty="0" smtClean="0">
                <a:solidFill>
                  <a:schemeClr val="tx2">
                    <a:lumMod val="75000"/>
                  </a:schemeClr>
                </a:solidFill>
                <a:latin typeface="Berlin Sans FB" pitchFamily="34" charset="0"/>
              </a:rPr>
              <a:t> </a:t>
            </a:r>
            <a:r>
              <a:rPr lang="tr-TR" sz="2100" dirty="0" smtClean="0">
                <a:solidFill>
                  <a:schemeClr val="bg2">
                    <a:lumMod val="25000"/>
                  </a:schemeClr>
                </a:solidFill>
                <a:latin typeface="Berlin Sans FB" pitchFamily="34" charset="0"/>
              </a:rPr>
              <a:t>Zorunlu eğitim süresi 8 yıldır.</a:t>
            </a:r>
          </a:p>
          <a:p>
            <a:pPr>
              <a:lnSpc>
                <a:spcPct val="170000"/>
              </a:lnSpc>
              <a:buFont typeface="Wingdings" pitchFamily="2" charset="2"/>
              <a:buChar char="§"/>
            </a:pPr>
            <a:r>
              <a:rPr lang="tr-TR" sz="2100" dirty="0" smtClean="0">
                <a:solidFill>
                  <a:schemeClr val="bg2">
                    <a:lumMod val="25000"/>
                  </a:schemeClr>
                </a:solidFill>
                <a:latin typeface="Berlin Sans FB" pitchFamily="34" charset="0"/>
              </a:rPr>
              <a:t> 1. ve 2. basamak (ilk ve ortaokul) birleşik ve kesintisizdir.</a:t>
            </a:r>
          </a:p>
          <a:p>
            <a:pPr>
              <a:lnSpc>
                <a:spcPct val="170000"/>
              </a:lnSpc>
              <a:buFont typeface="Wingdings" pitchFamily="2" charset="2"/>
              <a:buChar char="§"/>
            </a:pPr>
            <a:r>
              <a:rPr lang="tr-TR" sz="2100" dirty="0" smtClean="0">
                <a:solidFill>
                  <a:schemeClr val="bg2">
                    <a:lumMod val="25000"/>
                  </a:schemeClr>
                </a:solidFill>
                <a:latin typeface="Berlin Sans FB" pitchFamily="34" charset="0"/>
              </a:rPr>
              <a:t> SBS sonuçlarına göre ortaöğretime geçiş yapılır.</a:t>
            </a:r>
          </a:p>
          <a:p>
            <a:pPr>
              <a:lnSpc>
                <a:spcPct val="170000"/>
              </a:lnSpc>
            </a:pPr>
            <a:endParaRPr lang="tr-TR" dirty="0" smtClean="0">
              <a:latin typeface="Berlin Sans FB" pitchFamily="34" charset="0"/>
            </a:endParaRPr>
          </a:p>
        </p:txBody>
      </p:sp>
      <p:pic>
        <p:nvPicPr>
          <p:cNvPr id="5" name="Picture 3" descr="C:\Users\GeceKuşu\Desktop\MAYDIN SUNUM\HEPSİBURDA\Photos\Turke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340768"/>
            <a:ext cx="720080"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Users\GeceKuşu\Desktop\MAYDIN SUNUM\HEPSİBURDA\German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3" y="1484785"/>
            <a:ext cx="576064" cy="5760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err="1" smtClean="0">
                <a:latin typeface="Berlin Sans FB" pitchFamily="34" charset="0"/>
              </a:rPr>
              <a:t>Okulöncesİ</a:t>
            </a:r>
            <a:endParaRPr lang="tr-TR" sz="4000" dirty="0">
              <a:latin typeface="Berlin Sans FB" pitchFamily="34" charset="0"/>
            </a:endParaRPr>
          </a:p>
        </p:txBody>
      </p:sp>
      <p:sp>
        <p:nvSpPr>
          <p:cNvPr id="4" name="İçerik Yer Tutucusu 2"/>
          <p:cNvSpPr>
            <a:spLocks noGrp="1"/>
          </p:cNvSpPr>
          <p:nvPr>
            <p:ph idx="1"/>
          </p:nvPr>
        </p:nvSpPr>
        <p:spPr>
          <a:xfrm>
            <a:off x="899592" y="1916832"/>
            <a:ext cx="3513584" cy="4572000"/>
          </a:xfrm>
        </p:spPr>
        <p:txBody>
          <a:bodyPr>
            <a:normAutofit fontScale="62500" lnSpcReduction="20000"/>
          </a:bodyPr>
          <a:lstStyle/>
          <a:p>
            <a:pPr>
              <a:lnSpc>
                <a:spcPct val="170000"/>
              </a:lnSpc>
              <a:buFont typeface="Wingdings" pitchFamily="2" charset="2"/>
              <a:buChar char="§"/>
            </a:pPr>
            <a:r>
              <a:rPr lang="tr-TR" dirty="0" smtClean="0">
                <a:latin typeface="Berlin Sans FB" pitchFamily="34" charset="0"/>
              </a:rPr>
              <a:t>Zorunlu değildir ve paralıdır.</a:t>
            </a:r>
          </a:p>
          <a:p>
            <a:pPr>
              <a:lnSpc>
                <a:spcPct val="170000"/>
              </a:lnSpc>
              <a:buFont typeface="Wingdings" pitchFamily="2" charset="2"/>
              <a:buChar char="§"/>
            </a:pPr>
            <a:r>
              <a:rPr lang="tr-TR" dirty="0" smtClean="0">
                <a:latin typeface="Berlin Sans FB" pitchFamily="34" charset="0"/>
              </a:rPr>
              <a:t>Genellikle kilise ve belediyeler tarafından açılır.</a:t>
            </a:r>
          </a:p>
          <a:p>
            <a:pPr>
              <a:lnSpc>
                <a:spcPct val="170000"/>
              </a:lnSpc>
              <a:buFont typeface="Wingdings" pitchFamily="2" charset="2"/>
              <a:buChar char="§"/>
            </a:pPr>
            <a:r>
              <a:rPr lang="tr-TR" dirty="0" smtClean="0">
                <a:latin typeface="Berlin Sans FB" pitchFamily="34" charset="0"/>
              </a:rPr>
              <a:t>4-6 yaş arası çocukların %90 kadarı anaokulu eğitimi alır.</a:t>
            </a:r>
          </a:p>
          <a:p>
            <a:pPr>
              <a:lnSpc>
                <a:spcPct val="170000"/>
              </a:lnSpc>
              <a:buFont typeface="Wingdings" pitchFamily="2" charset="2"/>
              <a:buChar char="§"/>
            </a:pPr>
            <a:r>
              <a:rPr lang="tr-TR" dirty="0" smtClean="0">
                <a:latin typeface="Berlin Sans FB" pitchFamily="34" charset="0"/>
              </a:rPr>
              <a:t>Öğretmenleri, üniversite mezunu değildir.</a:t>
            </a:r>
          </a:p>
        </p:txBody>
      </p:sp>
      <p:sp>
        <p:nvSpPr>
          <p:cNvPr id="5" name="İçerik Yer Tutucusu 2"/>
          <p:cNvSpPr txBox="1">
            <a:spLocks/>
          </p:cNvSpPr>
          <p:nvPr/>
        </p:nvSpPr>
        <p:spPr>
          <a:xfrm>
            <a:off x="4788024" y="1484784"/>
            <a:ext cx="4042792" cy="4896544"/>
          </a:xfrm>
          <a:prstGeom prst="rect">
            <a:avLst/>
          </a:prstGeom>
        </p:spPr>
        <p:txBody>
          <a:bodyPr vert="horz">
            <a:normAutofit fontScale="4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None/>
            </a:pPr>
            <a:endParaRPr lang="tr-TR" dirty="0" smtClean="0"/>
          </a:p>
          <a:p>
            <a:pPr>
              <a:lnSpc>
                <a:spcPct val="170000"/>
              </a:lnSpc>
              <a:buFont typeface="Wingdings" pitchFamily="2" charset="2"/>
              <a:buChar char="§"/>
            </a:pPr>
            <a:r>
              <a:rPr lang="tr-TR" sz="4200" dirty="0" smtClean="0">
                <a:solidFill>
                  <a:schemeClr val="bg2">
                    <a:lumMod val="25000"/>
                  </a:schemeClr>
                </a:solidFill>
                <a:latin typeface="Berlin Sans FB" pitchFamily="34" charset="0"/>
              </a:rPr>
              <a:t>Zorunlu değildir.</a:t>
            </a:r>
          </a:p>
          <a:p>
            <a:pPr>
              <a:lnSpc>
                <a:spcPct val="170000"/>
              </a:lnSpc>
              <a:buFont typeface="Wingdings" pitchFamily="2" charset="2"/>
              <a:buChar char="§"/>
            </a:pPr>
            <a:r>
              <a:rPr lang="tr-TR" sz="4200" dirty="0" smtClean="0">
                <a:solidFill>
                  <a:schemeClr val="bg2">
                    <a:lumMod val="25000"/>
                  </a:schemeClr>
                </a:solidFill>
                <a:latin typeface="Berlin Sans FB" pitchFamily="34" charset="0"/>
              </a:rPr>
              <a:t>Devlete bağlı olanlar parasızdır.</a:t>
            </a:r>
          </a:p>
          <a:p>
            <a:pPr>
              <a:lnSpc>
                <a:spcPct val="170000"/>
              </a:lnSpc>
              <a:buFont typeface="Wingdings" pitchFamily="2" charset="2"/>
              <a:buChar char="§"/>
            </a:pPr>
            <a:r>
              <a:rPr lang="tr-TR" sz="4200" dirty="0" smtClean="0">
                <a:solidFill>
                  <a:schemeClr val="bg2">
                    <a:lumMod val="25000"/>
                  </a:schemeClr>
                </a:solidFill>
                <a:latin typeface="Berlin Sans FB" pitchFamily="34" charset="0"/>
              </a:rPr>
              <a:t>MEB Okulöncesi Eğitimi Genel Müdürlüğüne bağlıdırlar.</a:t>
            </a:r>
          </a:p>
          <a:p>
            <a:pPr>
              <a:lnSpc>
                <a:spcPct val="170000"/>
              </a:lnSpc>
              <a:buFont typeface="Wingdings" pitchFamily="2" charset="2"/>
              <a:buChar char="§"/>
            </a:pPr>
            <a:r>
              <a:rPr lang="tr-TR" sz="4200" dirty="0" smtClean="0">
                <a:solidFill>
                  <a:schemeClr val="bg2">
                    <a:lumMod val="25000"/>
                  </a:schemeClr>
                </a:solidFill>
                <a:latin typeface="Berlin Sans FB" pitchFamily="34" charset="0"/>
              </a:rPr>
              <a:t>4-6 </a:t>
            </a:r>
            <a:r>
              <a:rPr lang="tr-TR" sz="4200" dirty="0">
                <a:solidFill>
                  <a:schemeClr val="bg2">
                    <a:lumMod val="25000"/>
                  </a:schemeClr>
                </a:solidFill>
                <a:latin typeface="Berlin Sans FB" pitchFamily="34" charset="0"/>
              </a:rPr>
              <a:t>yaş arası </a:t>
            </a:r>
            <a:r>
              <a:rPr lang="tr-TR" sz="4200" dirty="0" smtClean="0">
                <a:solidFill>
                  <a:schemeClr val="bg2">
                    <a:lumMod val="25000"/>
                  </a:schemeClr>
                </a:solidFill>
                <a:latin typeface="Berlin Sans FB" pitchFamily="34" charset="0"/>
              </a:rPr>
              <a:t>çocukların %20-%25 kadarı </a:t>
            </a:r>
            <a:r>
              <a:rPr lang="tr-TR" sz="4200" dirty="0">
                <a:solidFill>
                  <a:schemeClr val="bg2">
                    <a:lumMod val="25000"/>
                  </a:schemeClr>
                </a:solidFill>
                <a:latin typeface="Berlin Sans FB" pitchFamily="34" charset="0"/>
              </a:rPr>
              <a:t>anaokulu eğitimi </a:t>
            </a:r>
            <a:r>
              <a:rPr lang="tr-TR" sz="4200" dirty="0" smtClean="0">
                <a:solidFill>
                  <a:schemeClr val="bg2">
                    <a:lumMod val="25000"/>
                  </a:schemeClr>
                </a:solidFill>
                <a:latin typeface="Berlin Sans FB" pitchFamily="34" charset="0"/>
              </a:rPr>
              <a:t>alır.</a:t>
            </a:r>
          </a:p>
          <a:p>
            <a:pPr>
              <a:lnSpc>
                <a:spcPct val="170000"/>
              </a:lnSpc>
              <a:buFont typeface="Wingdings" pitchFamily="2" charset="2"/>
              <a:buChar char="§"/>
            </a:pPr>
            <a:r>
              <a:rPr lang="tr-TR" sz="4200" dirty="0" smtClean="0">
                <a:solidFill>
                  <a:schemeClr val="bg2">
                    <a:lumMod val="25000"/>
                  </a:schemeClr>
                </a:solidFill>
                <a:latin typeface="Berlin Sans FB" pitchFamily="34" charset="0"/>
              </a:rPr>
              <a:t>Öğretmenleri, 4 yıllık eğitim fakültesi mezunudur.</a:t>
            </a:r>
            <a:endParaRPr lang="tr-TR" sz="4200" dirty="0">
              <a:solidFill>
                <a:schemeClr val="bg2">
                  <a:lumMod val="25000"/>
                </a:schemeClr>
              </a:solidFill>
              <a:latin typeface="Berlin Sans FB" pitchFamily="34" charset="0"/>
            </a:endParaRPr>
          </a:p>
        </p:txBody>
      </p:sp>
      <p:pic>
        <p:nvPicPr>
          <p:cNvPr id="6" name="Picture 3" descr="C:\Users\GeceKuşu\Desktop\MAYDIN SUNUM\HEPSİBURDA\Photos\Turke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1196752"/>
            <a:ext cx="720080"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GeceKuşu\Desktop\MAYDIN SUNUM\HEPSİBURDA\German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3" y="1268759"/>
            <a:ext cx="504057" cy="50405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err="1" smtClean="0">
                <a:latin typeface="Berlin Sans FB" pitchFamily="34" charset="0"/>
              </a:rPr>
              <a:t>Ortaöğretİm</a:t>
            </a:r>
            <a:endParaRPr lang="tr-TR" sz="4000" dirty="0">
              <a:latin typeface="Berlin Sans FB" pitchFamily="34" charset="0"/>
            </a:endParaRPr>
          </a:p>
        </p:txBody>
      </p:sp>
      <p:sp>
        <p:nvSpPr>
          <p:cNvPr id="4" name="İçerik Yer Tutucusu 2"/>
          <p:cNvSpPr>
            <a:spLocks noGrp="1"/>
          </p:cNvSpPr>
          <p:nvPr>
            <p:ph idx="1"/>
          </p:nvPr>
        </p:nvSpPr>
        <p:spPr>
          <a:xfrm>
            <a:off x="683568" y="2060848"/>
            <a:ext cx="3816424" cy="4797152"/>
          </a:xfrm>
        </p:spPr>
        <p:txBody>
          <a:bodyPr>
            <a:noAutofit/>
          </a:bodyPr>
          <a:lstStyle/>
          <a:p>
            <a:pPr>
              <a:lnSpc>
                <a:spcPct val="170000"/>
              </a:lnSpc>
              <a:buFont typeface="Wingdings" pitchFamily="2" charset="2"/>
              <a:buChar char="§"/>
            </a:pPr>
            <a:r>
              <a:rPr lang="tr-TR" sz="1700" dirty="0" smtClean="0">
                <a:latin typeface="Berlin Sans FB" pitchFamily="34" charset="0"/>
              </a:rPr>
              <a:t>Ortaöğretim kademesi ikiye ayrılır.</a:t>
            </a:r>
          </a:p>
          <a:p>
            <a:pPr>
              <a:lnSpc>
                <a:spcPct val="170000"/>
              </a:lnSpc>
              <a:buFont typeface="Wingdings" pitchFamily="2" charset="2"/>
              <a:buChar char="§"/>
            </a:pPr>
            <a:r>
              <a:rPr lang="tr-TR" sz="1700" dirty="0" err="1" smtClean="0">
                <a:latin typeface="Berlin Sans FB" pitchFamily="34" charset="0"/>
              </a:rPr>
              <a:t>Realschule</a:t>
            </a:r>
            <a:r>
              <a:rPr lang="tr-TR" sz="1700" dirty="0" smtClean="0">
                <a:latin typeface="Berlin Sans FB" pitchFamily="34" charset="0"/>
              </a:rPr>
              <a:t> ve </a:t>
            </a:r>
            <a:r>
              <a:rPr lang="tr-TR" sz="1700" dirty="0" err="1" smtClean="0">
                <a:latin typeface="Berlin Sans FB" pitchFamily="34" charset="0"/>
              </a:rPr>
              <a:t>Hauptschule’den</a:t>
            </a:r>
            <a:r>
              <a:rPr lang="tr-TR" sz="1700" dirty="0" smtClean="0">
                <a:latin typeface="Berlin Sans FB" pitchFamily="34" charset="0"/>
              </a:rPr>
              <a:t> mezun olanlar 3 yıllık meslekî liseye girerler (+3 yıl zorunlu eğitim)</a:t>
            </a:r>
          </a:p>
          <a:p>
            <a:pPr>
              <a:lnSpc>
                <a:spcPct val="170000"/>
              </a:lnSpc>
              <a:buFont typeface="Wingdings" pitchFamily="2" charset="2"/>
              <a:buChar char="§"/>
            </a:pPr>
            <a:r>
              <a:rPr lang="tr-TR" sz="1700" dirty="0" smtClean="0">
                <a:latin typeface="Berlin Sans FB" pitchFamily="34" charset="0"/>
              </a:rPr>
              <a:t>Bu liselerden mezun olduklarında, kendi mesleklerinde yükseköğrenim görme fırsatları vardır.</a:t>
            </a:r>
          </a:p>
          <a:p>
            <a:pPr>
              <a:lnSpc>
                <a:spcPct val="170000"/>
              </a:lnSpc>
              <a:buFont typeface="Wingdings" pitchFamily="2" charset="2"/>
              <a:buChar char="§"/>
            </a:pPr>
            <a:r>
              <a:rPr lang="tr-TR" sz="1700" dirty="0" smtClean="0">
                <a:latin typeface="Berlin Sans FB" pitchFamily="34" charset="0"/>
              </a:rPr>
              <a:t>Sanayi ülkesi olması bakımından meslekî eğitim çok önemli yer alır.</a:t>
            </a:r>
          </a:p>
        </p:txBody>
      </p:sp>
      <p:sp>
        <p:nvSpPr>
          <p:cNvPr id="5" name="İçerik Yer Tutucusu 2"/>
          <p:cNvSpPr txBox="1">
            <a:spLocks/>
          </p:cNvSpPr>
          <p:nvPr/>
        </p:nvSpPr>
        <p:spPr>
          <a:xfrm>
            <a:off x="4644008" y="2060848"/>
            <a:ext cx="4042792" cy="4525963"/>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60000"/>
              </a:lnSpc>
              <a:buFont typeface="Wingdings" pitchFamily="2" charset="2"/>
              <a:buChar char="§"/>
            </a:pPr>
            <a:r>
              <a:rPr lang="tr-TR" sz="2000" dirty="0" smtClean="0">
                <a:solidFill>
                  <a:schemeClr val="bg2">
                    <a:lumMod val="25000"/>
                  </a:schemeClr>
                </a:solidFill>
                <a:latin typeface="Berlin Sans FB" pitchFamily="34" charset="0"/>
              </a:rPr>
              <a:t>Ortaöğretim bir bütün halindedir.</a:t>
            </a:r>
          </a:p>
          <a:p>
            <a:pPr>
              <a:lnSpc>
                <a:spcPct val="160000"/>
              </a:lnSpc>
              <a:buFont typeface="Wingdings" pitchFamily="2" charset="2"/>
              <a:buChar char="§"/>
            </a:pPr>
            <a:r>
              <a:rPr lang="tr-TR" sz="2000" dirty="0" smtClean="0">
                <a:solidFill>
                  <a:schemeClr val="bg2">
                    <a:lumMod val="25000"/>
                  </a:schemeClr>
                </a:solidFill>
                <a:latin typeface="Berlin Sans FB" pitchFamily="34" charset="0"/>
              </a:rPr>
              <a:t>Hem genel liseler hem de meslek liseleri, yükseköğrenime yöneliktir.</a:t>
            </a:r>
          </a:p>
          <a:p>
            <a:pPr>
              <a:lnSpc>
                <a:spcPct val="160000"/>
              </a:lnSpc>
              <a:buFont typeface="Wingdings" pitchFamily="2" charset="2"/>
              <a:buChar char="§"/>
            </a:pPr>
            <a:r>
              <a:rPr lang="tr-TR" sz="2000" dirty="0" smtClean="0">
                <a:solidFill>
                  <a:schemeClr val="bg2">
                    <a:lumMod val="25000"/>
                  </a:schemeClr>
                </a:solidFill>
                <a:latin typeface="Berlin Sans FB" pitchFamily="34" charset="0"/>
              </a:rPr>
              <a:t>Meslek liseleri, daha çok, başarısız öğrencilerin sığındığı okullar olarak algılanmaktadır.</a:t>
            </a:r>
          </a:p>
        </p:txBody>
      </p:sp>
      <p:pic>
        <p:nvPicPr>
          <p:cNvPr id="6" name="Picture 3" descr="C:\Users\GeceKuşu\Desktop\MAYDIN SUNUM\HEPSİBURDA\Photos\Turke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1268760"/>
            <a:ext cx="792088" cy="79208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GeceKuşu\Desktop\MAYDIN SUNUM\HEPSİBURDA\German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19" y="1268759"/>
            <a:ext cx="576065" cy="57606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err="1" smtClean="0">
                <a:latin typeface="Berlin Sans FB" pitchFamily="34" charset="0"/>
              </a:rPr>
              <a:t>Yükseköğretİm</a:t>
            </a:r>
            <a:endParaRPr lang="tr-TR" sz="4000" dirty="0">
              <a:latin typeface="Berlin Sans FB" pitchFamily="34" charset="0"/>
            </a:endParaRPr>
          </a:p>
        </p:txBody>
      </p:sp>
      <p:sp>
        <p:nvSpPr>
          <p:cNvPr id="4" name="İçerik Yer Tutucusu 2"/>
          <p:cNvSpPr>
            <a:spLocks noGrp="1"/>
          </p:cNvSpPr>
          <p:nvPr>
            <p:ph idx="1"/>
          </p:nvPr>
        </p:nvSpPr>
        <p:spPr>
          <a:xfrm>
            <a:off x="899592" y="2132856"/>
            <a:ext cx="3729608" cy="4464496"/>
          </a:xfrm>
        </p:spPr>
        <p:txBody>
          <a:bodyPr>
            <a:noAutofit/>
          </a:bodyPr>
          <a:lstStyle/>
          <a:p>
            <a:pPr>
              <a:lnSpc>
                <a:spcPct val="170000"/>
              </a:lnSpc>
              <a:buFont typeface="Wingdings" pitchFamily="2" charset="2"/>
              <a:buChar char="§"/>
            </a:pPr>
            <a:r>
              <a:rPr lang="tr-TR" sz="1800" dirty="0" smtClean="0">
                <a:latin typeface="Berlin Sans FB" pitchFamily="34" charset="0"/>
              </a:rPr>
              <a:t>Üniversiteye giriş için </a:t>
            </a:r>
            <a:r>
              <a:rPr lang="tr-TR" sz="1800" dirty="0" err="1" smtClean="0">
                <a:latin typeface="Berlin Sans FB" pitchFamily="34" charset="0"/>
              </a:rPr>
              <a:t>gymnasium</a:t>
            </a:r>
            <a:r>
              <a:rPr lang="tr-TR" sz="1800" dirty="0" smtClean="0">
                <a:latin typeface="Berlin Sans FB" pitchFamily="34" charset="0"/>
              </a:rPr>
              <a:t> seviyesinde bir öğrenim görmüş olmak gereklidir. </a:t>
            </a:r>
          </a:p>
          <a:p>
            <a:pPr>
              <a:lnSpc>
                <a:spcPct val="170000"/>
              </a:lnSpc>
              <a:buFont typeface="Wingdings" pitchFamily="2" charset="2"/>
              <a:buChar char="§"/>
            </a:pPr>
            <a:r>
              <a:rPr lang="tr-TR" sz="1800" dirty="0" err="1" smtClean="0">
                <a:latin typeface="Berlin Sans FB" pitchFamily="34" charset="0"/>
              </a:rPr>
              <a:t>Gymnasium</a:t>
            </a:r>
            <a:r>
              <a:rPr lang="tr-TR" sz="1800" dirty="0" smtClean="0">
                <a:latin typeface="Berlin Sans FB" pitchFamily="34" charset="0"/>
              </a:rPr>
              <a:t> sonrası </a:t>
            </a:r>
            <a:r>
              <a:rPr lang="tr-TR" sz="1800" dirty="0" err="1" smtClean="0">
                <a:latin typeface="Berlin Sans FB" pitchFamily="34" charset="0"/>
              </a:rPr>
              <a:t>Abitur</a:t>
            </a:r>
            <a:r>
              <a:rPr lang="tr-TR" sz="1800" dirty="0" smtClean="0">
                <a:latin typeface="Berlin Sans FB" pitchFamily="34" charset="0"/>
              </a:rPr>
              <a:t> sınavını geçen öğrenciler herhangi bir yükseköğretim kurumuna devam edebilirler.</a:t>
            </a:r>
          </a:p>
          <a:p>
            <a:pPr>
              <a:lnSpc>
                <a:spcPct val="170000"/>
              </a:lnSpc>
              <a:buFont typeface="Wingdings" pitchFamily="2" charset="2"/>
              <a:buChar char="§"/>
            </a:pPr>
            <a:r>
              <a:rPr lang="tr-TR" sz="1800" dirty="0" smtClean="0">
                <a:latin typeface="Berlin Sans FB" pitchFamily="34" charset="0"/>
              </a:rPr>
              <a:t>Yükseköğretim süresi, 4-5 yıldır.</a:t>
            </a:r>
          </a:p>
        </p:txBody>
      </p:sp>
      <p:sp>
        <p:nvSpPr>
          <p:cNvPr id="5" name="İçerik Yer Tutucusu 2"/>
          <p:cNvSpPr txBox="1">
            <a:spLocks/>
          </p:cNvSpPr>
          <p:nvPr/>
        </p:nvSpPr>
        <p:spPr>
          <a:xfrm>
            <a:off x="4751512" y="2188021"/>
            <a:ext cx="4392488" cy="4841379"/>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1800" dirty="0" smtClean="0">
                <a:solidFill>
                  <a:schemeClr val="bg2">
                    <a:lumMod val="25000"/>
                  </a:schemeClr>
                </a:solidFill>
                <a:latin typeface="Berlin Sans FB" pitchFamily="34" charset="0"/>
              </a:rPr>
              <a:t>Üniversiteye giriş, merkezî sınavla yapılmaktadır.</a:t>
            </a:r>
          </a:p>
          <a:p>
            <a:pPr>
              <a:lnSpc>
                <a:spcPct val="170000"/>
              </a:lnSpc>
              <a:buFont typeface="Wingdings" pitchFamily="2" charset="2"/>
              <a:buChar char="§"/>
            </a:pPr>
            <a:r>
              <a:rPr lang="tr-TR" sz="1800" dirty="0" smtClean="0">
                <a:solidFill>
                  <a:schemeClr val="bg2">
                    <a:lumMod val="25000"/>
                  </a:schemeClr>
                </a:solidFill>
                <a:latin typeface="Berlin Sans FB" pitchFamily="34" charset="0"/>
              </a:rPr>
              <a:t>Lise diploma not ortalaması üniversiteye giriş sınavıyla birlikte değerlendirme sürecine katılmaktadır.</a:t>
            </a:r>
          </a:p>
          <a:p>
            <a:pPr>
              <a:lnSpc>
                <a:spcPct val="170000"/>
              </a:lnSpc>
              <a:buFont typeface="Wingdings" pitchFamily="2" charset="2"/>
              <a:buChar char="§"/>
            </a:pPr>
            <a:r>
              <a:rPr lang="tr-TR" sz="1800" dirty="0" smtClean="0">
                <a:solidFill>
                  <a:schemeClr val="bg2">
                    <a:lumMod val="25000"/>
                  </a:schemeClr>
                </a:solidFill>
                <a:latin typeface="Berlin Sans FB" pitchFamily="34" charset="0"/>
              </a:rPr>
              <a:t>Yükseköğretim kurumları en az 2 yıllık meslek yüksekokulları ve en az 4 yıllık fakültelerden oluşmaktadır.</a:t>
            </a:r>
          </a:p>
        </p:txBody>
      </p:sp>
      <p:pic>
        <p:nvPicPr>
          <p:cNvPr id="6" name="Picture 3" descr="C:\Users\GeceKuşu\Desktop\MAYDIN SUNUM\HEPSİBURDA\Photos\Turke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1196752"/>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GeceKuşu\Desktop\MAYDIN SUNUM\HEPSİBURDA\German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9" y="1196753"/>
            <a:ext cx="720080" cy="7200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latin typeface="Berlin Sans FB" pitchFamily="34" charset="0"/>
              </a:rPr>
              <a:t>Özel </a:t>
            </a:r>
            <a:r>
              <a:rPr lang="tr-TR" dirty="0" err="1" smtClean="0">
                <a:latin typeface="Berlin Sans FB" pitchFamily="34" charset="0"/>
              </a:rPr>
              <a:t>Eğİtİm</a:t>
            </a:r>
            <a:r>
              <a:rPr lang="tr-TR" dirty="0" smtClean="0">
                <a:latin typeface="Berlin Sans FB" pitchFamily="34" charset="0"/>
              </a:rPr>
              <a:t> (</a:t>
            </a:r>
            <a:r>
              <a:rPr lang="tr-TR" dirty="0" err="1" smtClean="0">
                <a:latin typeface="Berlin Sans FB" pitchFamily="34" charset="0"/>
              </a:rPr>
              <a:t>Sonderschule</a:t>
            </a:r>
            <a:r>
              <a:rPr lang="tr-TR" dirty="0" smtClean="0">
                <a:latin typeface="Berlin Sans FB" pitchFamily="34" charset="0"/>
              </a:rPr>
              <a:t>)</a:t>
            </a:r>
            <a:endParaRPr lang="tr-TR" dirty="0">
              <a:latin typeface="Berlin Sans FB" pitchFamily="34" charset="0"/>
            </a:endParaRPr>
          </a:p>
        </p:txBody>
      </p:sp>
      <p:sp>
        <p:nvSpPr>
          <p:cNvPr id="3" name="İçerik Yer Tutucusu 2"/>
          <p:cNvSpPr>
            <a:spLocks noGrp="1"/>
          </p:cNvSpPr>
          <p:nvPr>
            <p:ph idx="1"/>
          </p:nvPr>
        </p:nvSpPr>
        <p:spPr>
          <a:xfrm>
            <a:off x="467544" y="2132856"/>
            <a:ext cx="4042792" cy="4525963"/>
          </a:xfrm>
        </p:spPr>
        <p:txBody>
          <a:bodyPr>
            <a:noAutofit/>
          </a:bodyPr>
          <a:lstStyle/>
          <a:p>
            <a:pPr>
              <a:lnSpc>
                <a:spcPct val="150000"/>
              </a:lnSpc>
              <a:buFont typeface="Wingdings" pitchFamily="2" charset="2"/>
              <a:buChar char="§"/>
            </a:pPr>
            <a:r>
              <a:rPr lang="tr-TR" sz="2200" dirty="0" smtClean="0">
                <a:latin typeface="Berlin Sans FB" pitchFamily="34" charset="0"/>
              </a:rPr>
              <a:t>2004 yılında 430 bin öğrenci faydalanmıştır. (Nüfusun %1,9’udur. Toplam engelli vatandaş oranı ise %10’dur.)</a:t>
            </a:r>
          </a:p>
          <a:p>
            <a:pPr>
              <a:lnSpc>
                <a:spcPct val="150000"/>
              </a:lnSpc>
              <a:buFont typeface="Wingdings" pitchFamily="2" charset="2"/>
              <a:buChar char="§"/>
            </a:pPr>
            <a:r>
              <a:rPr lang="tr-TR" sz="2200" dirty="0" smtClean="0">
                <a:latin typeface="Berlin Sans FB" pitchFamily="34" charset="0"/>
              </a:rPr>
              <a:t>Özür grubuna göre okullar mevcuttur.</a:t>
            </a:r>
          </a:p>
          <a:p>
            <a:pPr>
              <a:lnSpc>
                <a:spcPct val="150000"/>
              </a:lnSpc>
              <a:buFont typeface="Wingdings" pitchFamily="2" charset="2"/>
              <a:buChar char="§"/>
            </a:pPr>
            <a:r>
              <a:rPr lang="tr-TR" sz="2200" dirty="0" smtClean="0">
                <a:latin typeface="Berlin Sans FB" pitchFamily="34" charset="0"/>
              </a:rPr>
              <a:t>Kaynaştırma uygulaması yoktur</a:t>
            </a:r>
            <a:r>
              <a:rPr lang="tr-TR" sz="2400" dirty="0" smtClean="0"/>
              <a:t>.</a:t>
            </a:r>
          </a:p>
        </p:txBody>
      </p:sp>
      <p:sp>
        <p:nvSpPr>
          <p:cNvPr id="4" name="İçerik Yer Tutucusu 2"/>
          <p:cNvSpPr txBox="1">
            <a:spLocks/>
          </p:cNvSpPr>
          <p:nvPr/>
        </p:nvSpPr>
        <p:spPr>
          <a:xfrm>
            <a:off x="4860032" y="1988840"/>
            <a:ext cx="4042792" cy="4525963"/>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1900" dirty="0" smtClean="0">
                <a:solidFill>
                  <a:schemeClr val="bg2">
                    <a:lumMod val="25000"/>
                  </a:schemeClr>
                </a:solidFill>
                <a:latin typeface="Berlin Sans FB" pitchFamily="34" charset="0"/>
              </a:rPr>
              <a:t>2004 yılında yaklaşık 60 bin öğrenci faydalanmıştır. (7 Kat daha az)</a:t>
            </a:r>
          </a:p>
          <a:p>
            <a:pPr>
              <a:lnSpc>
                <a:spcPct val="170000"/>
              </a:lnSpc>
              <a:buFont typeface="Wingdings" pitchFamily="2" charset="2"/>
              <a:buChar char="§"/>
            </a:pPr>
            <a:r>
              <a:rPr lang="tr-TR" sz="1900" dirty="0" smtClean="0">
                <a:solidFill>
                  <a:schemeClr val="bg2">
                    <a:lumMod val="25000"/>
                  </a:schemeClr>
                </a:solidFill>
                <a:latin typeface="Berlin Sans FB" pitchFamily="34" charset="0"/>
              </a:rPr>
              <a:t>Görme ve işitme engelliler için ilköğretimden liseye kadar okullar mevcuttur.</a:t>
            </a:r>
          </a:p>
          <a:p>
            <a:pPr>
              <a:lnSpc>
                <a:spcPct val="170000"/>
              </a:lnSpc>
              <a:buFont typeface="Wingdings" pitchFamily="2" charset="2"/>
              <a:buChar char="§"/>
            </a:pPr>
            <a:r>
              <a:rPr lang="tr-TR" sz="1900" dirty="0" smtClean="0">
                <a:solidFill>
                  <a:schemeClr val="bg2">
                    <a:lumMod val="25000"/>
                  </a:schemeClr>
                </a:solidFill>
                <a:latin typeface="Berlin Sans FB" pitchFamily="34" charset="0"/>
              </a:rPr>
              <a:t>Öğrenme güçlüğü olan ve otistik öğrenciler kaynaştırma uygulamasına katılırlar..</a:t>
            </a:r>
          </a:p>
        </p:txBody>
      </p:sp>
      <p:pic>
        <p:nvPicPr>
          <p:cNvPr id="6"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1196752"/>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980728"/>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6005003"/>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59632" y="1556793"/>
            <a:ext cx="6480720" cy="2736303"/>
          </a:xfrm>
        </p:spPr>
        <p:txBody>
          <a:bodyPr>
            <a:normAutofit/>
          </a:bodyPr>
          <a:lstStyle/>
          <a:p>
            <a:pPr algn="ctr">
              <a:buNone/>
            </a:pPr>
            <a:r>
              <a:rPr lang="tr-TR" sz="6000" dirty="0" smtClean="0">
                <a:latin typeface="Berlin Sans FB" pitchFamily="34" charset="0"/>
              </a:rPr>
              <a:t>TEMEL KAVRAMLAR</a:t>
            </a:r>
            <a:endParaRPr lang="tr-TR" sz="6000" dirty="0">
              <a:latin typeface="Berlin Sans FB" pitchFamily="34" charset="0"/>
            </a:endParaRPr>
          </a:p>
        </p:txBody>
      </p:sp>
      <p:pic>
        <p:nvPicPr>
          <p:cNvPr id="1026" name="Picture 2" descr="C:\Users\Mehtap\Favorites\Desktop\sunum\almanyaust_02.png"/>
          <p:cNvPicPr>
            <a:picLocks noChangeAspect="1" noChangeArrowheads="1"/>
          </p:cNvPicPr>
          <p:nvPr/>
        </p:nvPicPr>
        <p:blipFill>
          <a:blip r:embed="rId2" cstate="print"/>
          <a:srcRect/>
          <a:stretch>
            <a:fillRect/>
          </a:stretch>
        </p:blipFill>
        <p:spPr bwMode="auto">
          <a:xfrm>
            <a:off x="2195736" y="3717032"/>
            <a:ext cx="5143500" cy="2686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latin typeface="Berlin Sans FB" pitchFamily="34" charset="0"/>
              </a:rPr>
              <a:t>Özel OKULLAR (</a:t>
            </a:r>
            <a:r>
              <a:rPr lang="tr-TR" dirty="0" err="1" smtClean="0">
                <a:latin typeface="Berlin Sans FB" pitchFamily="34" charset="0"/>
              </a:rPr>
              <a:t>Privatschule</a:t>
            </a:r>
            <a:r>
              <a:rPr lang="tr-TR" dirty="0" smtClean="0">
                <a:latin typeface="Berlin Sans FB" pitchFamily="34" charset="0"/>
              </a:rPr>
              <a:t>)</a:t>
            </a:r>
            <a:endParaRPr lang="tr-TR" dirty="0">
              <a:latin typeface="Berlin Sans FB" pitchFamily="34" charset="0"/>
            </a:endParaRPr>
          </a:p>
        </p:txBody>
      </p:sp>
      <p:sp>
        <p:nvSpPr>
          <p:cNvPr id="3" name="İçerik Yer Tutucusu 2"/>
          <p:cNvSpPr>
            <a:spLocks noGrp="1"/>
          </p:cNvSpPr>
          <p:nvPr>
            <p:ph idx="1"/>
          </p:nvPr>
        </p:nvSpPr>
        <p:spPr>
          <a:xfrm>
            <a:off x="467544" y="2060848"/>
            <a:ext cx="4042792" cy="4525963"/>
          </a:xfrm>
        </p:spPr>
        <p:txBody>
          <a:bodyPr>
            <a:noAutofit/>
          </a:bodyPr>
          <a:lstStyle/>
          <a:p>
            <a:pPr>
              <a:lnSpc>
                <a:spcPct val="150000"/>
              </a:lnSpc>
              <a:buFont typeface="Wingdings" pitchFamily="2" charset="2"/>
              <a:buChar char="§"/>
            </a:pPr>
            <a:r>
              <a:rPr lang="tr-TR" sz="2400" dirty="0" smtClean="0">
                <a:latin typeface="Berlin Sans FB" pitchFamily="34" charset="0"/>
              </a:rPr>
              <a:t>Sistemin yedeği gibidir.</a:t>
            </a:r>
          </a:p>
          <a:p>
            <a:pPr>
              <a:lnSpc>
                <a:spcPct val="150000"/>
              </a:lnSpc>
              <a:buNone/>
            </a:pPr>
            <a:endParaRPr lang="tr-TR" sz="2400" dirty="0" smtClean="0">
              <a:latin typeface="Berlin Sans FB" pitchFamily="34" charset="0"/>
            </a:endParaRPr>
          </a:p>
          <a:p>
            <a:pPr>
              <a:lnSpc>
                <a:spcPct val="150000"/>
              </a:lnSpc>
              <a:buFont typeface="Wingdings" pitchFamily="2" charset="2"/>
              <a:buChar char="§"/>
            </a:pPr>
            <a:r>
              <a:rPr lang="tr-TR" sz="2400" dirty="0" smtClean="0">
                <a:latin typeface="Berlin Sans FB" pitchFamily="34" charset="0"/>
              </a:rPr>
              <a:t>Finansmanı büyük ölçüde belediyeler tarafından sağlanır.</a:t>
            </a:r>
          </a:p>
        </p:txBody>
      </p:sp>
      <p:sp>
        <p:nvSpPr>
          <p:cNvPr id="4" name="İçerik Yer Tutucusu 2"/>
          <p:cNvSpPr txBox="1">
            <a:spLocks/>
          </p:cNvSpPr>
          <p:nvPr/>
        </p:nvSpPr>
        <p:spPr>
          <a:xfrm>
            <a:off x="4788024" y="2060848"/>
            <a:ext cx="4176464" cy="4525963"/>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2200" dirty="0" smtClean="0">
                <a:solidFill>
                  <a:schemeClr val="bg2">
                    <a:lumMod val="25000"/>
                  </a:schemeClr>
                </a:solidFill>
                <a:latin typeface="Berlin Sans FB" pitchFamily="34" charset="0"/>
              </a:rPr>
              <a:t>Başarı oranı oldukça yüksektir.</a:t>
            </a:r>
          </a:p>
          <a:p>
            <a:pPr>
              <a:lnSpc>
                <a:spcPct val="170000"/>
              </a:lnSpc>
              <a:buFont typeface="Wingdings" pitchFamily="2" charset="2"/>
              <a:buChar char="§"/>
            </a:pPr>
            <a:r>
              <a:rPr lang="tr-TR" sz="2200" dirty="0" smtClean="0">
                <a:solidFill>
                  <a:schemeClr val="bg2">
                    <a:lumMod val="25000"/>
                  </a:schemeClr>
                </a:solidFill>
                <a:latin typeface="Berlin Sans FB" pitchFamily="34" charset="0"/>
              </a:rPr>
              <a:t>Ücretleri de oldukça yüksektir.</a:t>
            </a:r>
          </a:p>
          <a:p>
            <a:pPr>
              <a:lnSpc>
                <a:spcPct val="170000"/>
              </a:lnSpc>
              <a:buFont typeface="Wingdings" pitchFamily="2" charset="2"/>
              <a:buChar char="§"/>
            </a:pPr>
            <a:r>
              <a:rPr lang="tr-TR" sz="2200" dirty="0" smtClean="0">
                <a:solidFill>
                  <a:schemeClr val="bg2">
                    <a:lumMod val="25000"/>
                  </a:schemeClr>
                </a:solidFill>
                <a:latin typeface="Berlin Sans FB" pitchFamily="34" charset="0"/>
              </a:rPr>
              <a:t>2004 yılında bu okulların mezunları üniversite sınavında %90 başarı elde etmiştir.</a:t>
            </a:r>
          </a:p>
        </p:txBody>
      </p:sp>
      <p:pic>
        <p:nvPicPr>
          <p:cNvPr id="6"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1196752"/>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052736"/>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174955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latin typeface="Berlin Sans FB" pitchFamily="34" charset="0"/>
              </a:rPr>
              <a:t>Öğretmen Yetiştirme</a:t>
            </a:r>
            <a:endParaRPr lang="tr-TR" dirty="0">
              <a:latin typeface="Berlin Sans FB" pitchFamily="34" charset="0"/>
            </a:endParaRPr>
          </a:p>
        </p:txBody>
      </p:sp>
      <p:sp>
        <p:nvSpPr>
          <p:cNvPr id="3" name="İçerik Yer Tutucusu 2"/>
          <p:cNvSpPr>
            <a:spLocks noGrp="1"/>
          </p:cNvSpPr>
          <p:nvPr>
            <p:ph idx="1"/>
          </p:nvPr>
        </p:nvSpPr>
        <p:spPr>
          <a:xfrm>
            <a:off x="457200" y="1844824"/>
            <a:ext cx="4258816" cy="4281339"/>
          </a:xfrm>
        </p:spPr>
        <p:txBody>
          <a:bodyPr>
            <a:noAutofit/>
          </a:bodyPr>
          <a:lstStyle/>
          <a:p>
            <a:pPr>
              <a:lnSpc>
                <a:spcPct val="150000"/>
              </a:lnSpc>
              <a:buFont typeface="Wingdings" pitchFamily="2" charset="2"/>
              <a:buChar char="§"/>
            </a:pPr>
            <a:r>
              <a:rPr lang="tr-TR" sz="1800" dirty="0" smtClean="0">
                <a:latin typeface="Berlin Sans FB" pitchFamily="34" charset="0"/>
              </a:rPr>
              <a:t>Eğitim yüksekokullarında </a:t>
            </a:r>
            <a:r>
              <a:rPr lang="tr-TR" sz="1800" dirty="0">
                <a:latin typeface="Berlin Sans FB" pitchFamily="34" charset="0"/>
              </a:rPr>
              <a:t>(</a:t>
            </a:r>
            <a:r>
              <a:rPr lang="tr-TR" sz="1800" dirty="0" err="1" smtClean="0">
                <a:latin typeface="Berlin Sans FB" pitchFamily="34" charset="0"/>
              </a:rPr>
              <a:t>Pädagogische</a:t>
            </a:r>
            <a:r>
              <a:rPr lang="tr-TR" sz="1800" dirty="0" smtClean="0">
                <a:latin typeface="Berlin Sans FB" pitchFamily="34" charset="0"/>
              </a:rPr>
              <a:t> </a:t>
            </a:r>
            <a:r>
              <a:rPr lang="tr-TR" sz="1800" dirty="0" err="1" smtClean="0">
                <a:latin typeface="Berlin Sans FB" pitchFamily="34" charset="0"/>
              </a:rPr>
              <a:t>Hochschule</a:t>
            </a:r>
            <a:r>
              <a:rPr lang="tr-TR" sz="1800" dirty="0" smtClean="0">
                <a:latin typeface="Berlin Sans FB" pitchFamily="34" charset="0"/>
              </a:rPr>
              <a:t>) </a:t>
            </a:r>
            <a:r>
              <a:rPr lang="tr-TR" sz="1800" dirty="0" err="1" smtClean="0">
                <a:latin typeface="Berlin Sans FB" pitchFamily="34" charset="0"/>
              </a:rPr>
              <a:t>grundschule</a:t>
            </a:r>
            <a:r>
              <a:rPr lang="tr-TR" sz="1800" dirty="0" smtClean="0">
                <a:latin typeface="Berlin Sans FB" pitchFamily="34" charset="0"/>
              </a:rPr>
              <a:t>, </a:t>
            </a:r>
            <a:r>
              <a:rPr lang="tr-TR" sz="1800" dirty="0" err="1" smtClean="0">
                <a:latin typeface="Berlin Sans FB" pitchFamily="34" charset="0"/>
              </a:rPr>
              <a:t>hauptschule</a:t>
            </a:r>
            <a:r>
              <a:rPr lang="tr-TR" sz="1800" dirty="0" smtClean="0">
                <a:latin typeface="Berlin Sans FB" pitchFamily="34" charset="0"/>
              </a:rPr>
              <a:t>, </a:t>
            </a:r>
            <a:r>
              <a:rPr lang="tr-TR" sz="1800" dirty="0" err="1" smtClean="0">
                <a:latin typeface="Berlin Sans FB" pitchFamily="34" charset="0"/>
              </a:rPr>
              <a:t>sonderschule</a:t>
            </a:r>
            <a:r>
              <a:rPr lang="tr-TR" sz="1800" dirty="0" smtClean="0">
                <a:latin typeface="Berlin Sans FB" pitchFamily="34" charset="0"/>
              </a:rPr>
              <a:t> gibi okullara öğretmen yetiştirilmektedir.</a:t>
            </a:r>
            <a:endParaRPr lang="tr-TR" sz="1800" dirty="0">
              <a:latin typeface="Berlin Sans FB" pitchFamily="34" charset="0"/>
            </a:endParaRPr>
          </a:p>
          <a:p>
            <a:pPr>
              <a:lnSpc>
                <a:spcPct val="150000"/>
              </a:lnSpc>
              <a:buFont typeface="Wingdings" pitchFamily="2" charset="2"/>
              <a:buChar char="§"/>
            </a:pPr>
            <a:r>
              <a:rPr lang="tr-TR" sz="1800" dirty="0" smtClean="0">
                <a:latin typeface="Berlin Sans FB" pitchFamily="34" charset="0"/>
              </a:rPr>
              <a:t>Geriye kalan okulların öğretmen ihtiyacı ise üniversiteler ve sanat-müzik yüksekokulları gibi yükseköğretim kurumlarınca giderilmektedir.</a:t>
            </a:r>
          </a:p>
          <a:p>
            <a:pPr>
              <a:lnSpc>
                <a:spcPct val="150000"/>
              </a:lnSpc>
              <a:buFont typeface="Wingdings" pitchFamily="2" charset="2"/>
              <a:buChar char="§"/>
            </a:pPr>
            <a:r>
              <a:rPr lang="tr-TR" sz="1800" dirty="0" smtClean="0">
                <a:latin typeface="Berlin Sans FB" pitchFamily="34" charset="0"/>
              </a:rPr>
              <a:t>Atamalarda 1. devlet sınavı, 2 yıllık staj süresi, 2. devlet sınavı süreçleri izlenir.</a:t>
            </a:r>
          </a:p>
        </p:txBody>
      </p:sp>
      <p:sp>
        <p:nvSpPr>
          <p:cNvPr id="4" name="İçerik Yer Tutucusu 2"/>
          <p:cNvSpPr txBox="1">
            <a:spLocks/>
          </p:cNvSpPr>
          <p:nvPr/>
        </p:nvSpPr>
        <p:spPr>
          <a:xfrm>
            <a:off x="4849688" y="1988840"/>
            <a:ext cx="4042792" cy="4248472"/>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1800" dirty="0" smtClean="0">
                <a:solidFill>
                  <a:schemeClr val="tx2"/>
                </a:solidFill>
                <a:latin typeface="Berlin Sans FB" pitchFamily="34" charset="0"/>
              </a:rPr>
              <a:t>Tüm öğretmenler 4 yıllık fakülte mezunudurlar.</a:t>
            </a:r>
          </a:p>
          <a:p>
            <a:pPr>
              <a:lnSpc>
                <a:spcPct val="170000"/>
              </a:lnSpc>
              <a:buFont typeface="Wingdings" pitchFamily="2" charset="2"/>
              <a:buChar char="§"/>
            </a:pPr>
            <a:r>
              <a:rPr lang="tr-TR" sz="1800" dirty="0" smtClean="0">
                <a:solidFill>
                  <a:schemeClr val="tx2"/>
                </a:solidFill>
                <a:latin typeface="Berlin Sans FB" pitchFamily="34" charset="0"/>
              </a:rPr>
              <a:t>Atamalar, merkezî sınavdan alınan sonuca göre yapılır (KPSS).</a:t>
            </a:r>
          </a:p>
          <a:p>
            <a:pPr>
              <a:lnSpc>
                <a:spcPct val="170000"/>
              </a:lnSpc>
              <a:buFont typeface="Wingdings" pitchFamily="2" charset="2"/>
              <a:buChar char="§"/>
            </a:pPr>
            <a:r>
              <a:rPr lang="tr-TR" sz="1800" dirty="0" smtClean="0">
                <a:solidFill>
                  <a:schemeClr val="tx2"/>
                </a:solidFill>
                <a:latin typeface="Berlin Sans FB" pitchFamily="34" charset="0"/>
              </a:rPr>
              <a:t>Staj uygulaması, 4 yıllık lisans eğitimi süreci dahilinde 1 yıl boyunca yapılmaktadır.</a:t>
            </a:r>
            <a:endParaRPr lang="tr-TR" sz="1800" dirty="0">
              <a:solidFill>
                <a:schemeClr val="tx2"/>
              </a:solidFill>
              <a:latin typeface="Berlin Sans FB" pitchFamily="34" charset="0"/>
            </a:endParaRPr>
          </a:p>
        </p:txBody>
      </p:sp>
      <p:pic>
        <p:nvPicPr>
          <p:cNvPr id="6"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9" y="1268760"/>
            <a:ext cx="648072" cy="62786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1196752"/>
            <a:ext cx="1152128" cy="10337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293495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19256" cy="5962674"/>
          </a:xfrm>
        </p:spPr>
        <p:txBody>
          <a:bodyPr>
            <a:normAutofit/>
          </a:bodyPr>
          <a:lstStyle/>
          <a:p>
            <a:pPr algn="ctr"/>
            <a:r>
              <a:rPr lang="tr-TR" dirty="0" smtClean="0"/>
              <a:t>YÖNETİM ŞEKLİ</a:t>
            </a:r>
            <a:endParaRPr lang="tr-TR" dirty="0"/>
          </a:p>
        </p:txBody>
      </p:sp>
    </p:spTree>
    <p:extLst>
      <p:ext uri="{BB962C8B-B14F-4D97-AF65-F5344CB8AC3E}">
        <p14:creationId xmlns:p14="http://schemas.microsoft.com/office/powerpoint/2010/main" xmlns="" val="3869952807"/>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Yönetim Şekli</a:t>
            </a:r>
            <a:endParaRPr lang="tr-TR" dirty="0"/>
          </a:p>
        </p:txBody>
      </p:sp>
      <p:sp>
        <p:nvSpPr>
          <p:cNvPr id="3" name="İçerik Yer Tutucusu 2"/>
          <p:cNvSpPr>
            <a:spLocks noGrp="1"/>
          </p:cNvSpPr>
          <p:nvPr>
            <p:ph idx="1"/>
          </p:nvPr>
        </p:nvSpPr>
        <p:spPr>
          <a:xfrm>
            <a:off x="457200" y="1600200"/>
            <a:ext cx="4042792" cy="4525963"/>
          </a:xfrm>
        </p:spPr>
        <p:txBody>
          <a:bodyPr>
            <a:normAutofit fontScale="92500" lnSpcReduction="20000"/>
          </a:bodyPr>
          <a:lstStyle/>
          <a:p>
            <a:pPr>
              <a:lnSpc>
                <a:spcPct val="150000"/>
              </a:lnSpc>
            </a:pPr>
            <a:endParaRPr lang="tr-TR" sz="2800" dirty="0" smtClean="0"/>
          </a:p>
          <a:p>
            <a:pPr>
              <a:lnSpc>
                <a:spcPct val="150000"/>
              </a:lnSpc>
            </a:pPr>
            <a:r>
              <a:rPr lang="tr-TR" sz="2800" dirty="0" smtClean="0"/>
              <a:t>Alman Eğitimi Merkeziyetçi değildir.</a:t>
            </a:r>
          </a:p>
          <a:p>
            <a:pPr>
              <a:lnSpc>
                <a:spcPct val="150000"/>
              </a:lnSpc>
            </a:pPr>
            <a:r>
              <a:rPr lang="tr-TR" sz="2800" dirty="0" smtClean="0"/>
              <a:t>16 ayrı Eğitim Bakanlığı vardır.</a:t>
            </a:r>
          </a:p>
          <a:p>
            <a:pPr>
              <a:lnSpc>
                <a:spcPct val="150000"/>
              </a:lnSpc>
            </a:pPr>
            <a:r>
              <a:rPr lang="tr-TR" sz="2800" dirty="0" smtClean="0"/>
              <a:t>Eğitimin çerçeveleri, Eğitim Bakanlığı Daimi Konferansında belirlenir.</a:t>
            </a:r>
            <a:endParaRPr lang="tr-TR" sz="2800" dirty="0"/>
          </a:p>
        </p:txBody>
      </p:sp>
      <p:sp>
        <p:nvSpPr>
          <p:cNvPr id="4" name="İçerik Yer Tutucusu 2"/>
          <p:cNvSpPr txBox="1">
            <a:spLocks/>
          </p:cNvSpPr>
          <p:nvPr/>
        </p:nvSpPr>
        <p:spPr>
          <a:xfrm>
            <a:off x="4849688" y="1556792"/>
            <a:ext cx="4042792" cy="4525963"/>
          </a:xfrm>
          <a:prstGeom prst="rect">
            <a:avLst/>
          </a:prstGeom>
        </p:spPr>
        <p:txBody>
          <a:bodyPr vert="horz">
            <a:normAutofit fontScale="92500"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50000"/>
              </a:lnSpc>
            </a:pPr>
            <a:endParaRPr lang="tr-TR" sz="2600" dirty="0" smtClean="0"/>
          </a:p>
          <a:p>
            <a:pPr>
              <a:lnSpc>
                <a:spcPct val="150000"/>
              </a:lnSpc>
            </a:pPr>
            <a:r>
              <a:rPr lang="tr-TR" sz="2600" dirty="0" smtClean="0"/>
              <a:t>Türkiye’de merkeziyetçi bir eğitim sistemi vardır.</a:t>
            </a:r>
          </a:p>
          <a:p>
            <a:pPr>
              <a:lnSpc>
                <a:spcPct val="150000"/>
              </a:lnSpc>
            </a:pPr>
            <a:r>
              <a:rPr lang="tr-TR" sz="2600" dirty="0" smtClean="0"/>
              <a:t>MEB, 81 il ve 924 ilçede örgütlenmiştir.</a:t>
            </a:r>
          </a:p>
          <a:p>
            <a:pPr>
              <a:lnSpc>
                <a:spcPct val="150000"/>
              </a:lnSpc>
            </a:pPr>
            <a:r>
              <a:rPr lang="tr-TR" sz="2600" dirty="0" smtClean="0"/>
              <a:t>Eğitim programı ve yönetmelikler, merkez tarafından hazırlanır.</a:t>
            </a:r>
            <a:endParaRPr lang="tr-TR" sz="2600" dirty="0"/>
          </a:p>
        </p:txBody>
      </p:sp>
      <p:pic>
        <p:nvPicPr>
          <p:cNvPr id="9220"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28" y="1142984"/>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15074" y="1000108"/>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5419621"/>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latin typeface="Berlin Sans FB" pitchFamily="34" charset="0"/>
              </a:rPr>
              <a:t>Kayıt ve Devam Zorunluluğu</a:t>
            </a:r>
            <a:endParaRPr lang="tr-TR" dirty="0">
              <a:latin typeface="Berlin Sans FB" pitchFamily="34" charset="0"/>
            </a:endParaRPr>
          </a:p>
        </p:txBody>
      </p:sp>
      <p:sp>
        <p:nvSpPr>
          <p:cNvPr id="3" name="İçerik Yer Tutucusu 2"/>
          <p:cNvSpPr>
            <a:spLocks noGrp="1"/>
          </p:cNvSpPr>
          <p:nvPr>
            <p:ph idx="1"/>
          </p:nvPr>
        </p:nvSpPr>
        <p:spPr>
          <a:xfrm>
            <a:off x="457200" y="1988840"/>
            <a:ext cx="4042792" cy="4536504"/>
          </a:xfrm>
        </p:spPr>
        <p:txBody>
          <a:bodyPr>
            <a:normAutofit fontScale="92500" lnSpcReduction="20000"/>
          </a:bodyPr>
          <a:lstStyle/>
          <a:p>
            <a:pPr>
              <a:lnSpc>
                <a:spcPct val="150000"/>
              </a:lnSpc>
              <a:buFont typeface="Wingdings" pitchFamily="2" charset="2"/>
              <a:buChar char="§"/>
            </a:pPr>
            <a:r>
              <a:rPr lang="tr-TR" sz="2800" dirty="0" smtClean="0">
                <a:latin typeface="Berlin Sans FB" pitchFamily="34" charset="0"/>
              </a:rPr>
              <a:t>Okula başlamadan sağlık ve zekâ testi uygulaması,</a:t>
            </a:r>
          </a:p>
          <a:p>
            <a:pPr>
              <a:lnSpc>
                <a:spcPct val="150000"/>
              </a:lnSpc>
              <a:buFont typeface="Wingdings" pitchFamily="2" charset="2"/>
              <a:buChar char="§"/>
            </a:pPr>
            <a:r>
              <a:rPr lang="tr-TR" sz="2800" dirty="0" smtClean="0">
                <a:latin typeface="Berlin Sans FB" pitchFamily="34" charset="0"/>
              </a:rPr>
              <a:t>Test sonuçlarına göre özel eğitim okuluna yönlendirme,</a:t>
            </a:r>
          </a:p>
          <a:p>
            <a:pPr>
              <a:lnSpc>
                <a:spcPct val="150000"/>
              </a:lnSpc>
              <a:buFont typeface="Wingdings" pitchFamily="2" charset="2"/>
              <a:buChar char="§"/>
            </a:pPr>
            <a:r>
              <a:rPr lang="tr-TR" sz="2800" dirty="0" smtClean="0">
                <a:latin typeface="Berlin Sans FB" pitchFamily="34" charset="0"/>
              </a:rPr>
              <a:t>Zorunlu eğitime başlama yaşı 6.</a:t>
            </a:r>
          </a:p>
          <a:p>
            <a:pPr>
              <a:lnSpc>
                <a:spcPct val="150000"/>
              </a:lnSpc>
            </a:pPr>
            <a:endParaRPr lang="tr-TR" sz="2800" dirty="0"/>
          </a:p>
        </p:txBody>
      </p:sp>
      <p:sp>
        <p:nvSpPr>
          <p:cNvPr id="4" name="İçerik Yer Tutucusu 2"/>
          <p:cNvSpPr txBox="1">
            <a:spLocks/>
          </p:cNvSpPr>
          <p:nvPr/>
        </p:nvSpPr>
        <p:spPr>
          <a:xfrm>
            <a:off x="4849688" y="2060848"/>
            <a:ext cx="4042792" cy="4320480"/>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50000"/>
              </a:lnSpc>
              <a:buFont typeface="Wingdings" pitchFamily="2" charset="2"/>
              <a:buChar char="§"/>
            </a:pPr>
            <a:r>
              <a:rPr lang="tr-TR" sz="2600" dirty="0" smtClean="0">
                <a:solidFill>
                  <a:schemeClr val="tx2"/>
                </a:solidFill>
                <a:latin typeface="Berlin Sans FB" pitchFamily="34" charset="0"/>
              </a:rPr>
              <a:t>Sağlık kurumundan alınan aşı kağıdıyla birlikte diğer belgelerle okul idaresince kayıt yapılır.</a:t>
            </a:r>
          </a:p>
          <a:p>
            <a:pPr>
              <a:lnSpc>
                <a:spcPct val="150000"/>
              </a:lnSpc>
              <a:buFont typeface="Wingdings" pitchFamily="2" charset="2"/>
              <a:buChar char="§"/>
            </a:pPr>
            <a:r>
              <a:rPr lang="tr-TR" sz="2600" dirty="0" smtClean="0">
                <a:solidFill>
                  <a:schemeClr val="tx2"/>
                </a:solidFill>
                <a:latin typeface="Berlin Sans FB" pitchFamily="34" charset="0"/>
              </a:rPr>
              <a:t>Zorunlu eğitime başlama yaşı 6.</a:t>
            </a:r>
          </a:p>
        </p:txBody>
      </p:sp>
      <p:pic>
        <p:nvPicPr>
          <p:cNvPr id="9220"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3" y="1340767"/>
            <a:ext cx="792088" cy="64807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1196752"/>
            <a:ext cx="1080120" cy="1080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942189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latin typeface="Berlin Sans FB" pitchFamily="34" charset="0"/>
              </a:rPr>
              <a:t>Kılık Kıyafe</a:t>
            </a:r>
            <a:r>
              <a:rPr lang="tr-TR" dirty="0" smtClean="0"/>
              <a:t>t</a:t>
            </a:r>
            <a:endParaRPr lang="tr-TR" dirty="0"/>
          </a:p>
        </p:txBody>
      </p:sp>
      <p:sp>
        <p:nvSpPr>
          <p:cNvPr id="3" name="İçerik Yer Tutucusu 2"/>
          <p:cNvSpPr>
            <a:spLocks noGrp="1"/>
          </p:cNvSpPr>
          <p:nvPr>
            <p:ph idx="1"/>
          </p:nvPr>
        </p:nvSpPr>
        <p:spPr>
          <a:xfrm>
            <a:off x="457200" y="2564904"/>
            <a:ext cx="4042792" cy="3561259"/>
          </a:xfrm>
        </p:spPr>
        <p:txBody>
          <a:bodyPr>
            <a:normAutofit/>
          </a:bodyPr>
          <a:lstStyle/>
          <a:p>
            <a:pPr marL="514350" indent="-514350">
              <a:lnSpc>
                <a:spcPct val="150000"/>
              </a:lnSpc>
              <a:buFont typeface="Wingdings" pitchFamily="2" charset="2"/>
              <a:buChar char="§"/>
            </a:pPr>
            <a:r>
              <a:rPr lang="tr-TR" sz="2400" dirty="0" smtClean="0">
                <a:latin typeface="Berlin Sans FB" pitchFamily="34" charset="0"/>
              </a:rPr>
              <a:t>Hem öğretmenler hem de öğrenciler için kılık kıyafet serbestliği vardır.</a:t>
            </a:r>
            <a:endParaRPr lang="tr-TR" sz="2400" dirty="0">
              <a:latin typeface="Berlin Sans FB" pitchFamily="34" charset="0"/>
            </a:endParaRPr>
          </a:p>
        </p:txBody>
      </p:sp>
      <p:sp>
        <p:nvSpPr>
          <p:cNvPr id="4" name="İçerik Yer Tutucusu 2"/>
          <p:cNvSpPr txBox="1">
            <a:spLocks/>
          </p:cNvSpPr>
          <p:nvPr/>
        </p:nvSpPr>
        <p:spPr>
          <a:xfrm>
            <a:off x="4849688" y="2420888"/>
            <a:ext cx="4042792" cy="3661867"/>
          </a:xfrm>
          <a:prstGeom prst="rect">
            <a:avLst/>
          </a:prstGeom>
        </p:spPr>
        <p:txBody>
          <a:bodyPr vert="horz">
            <a:normAutofit fontScale="925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50000"/>
              </a:lnSpc>
              <a:buFont typeface="Wingdings" pitchFamily="2" charset="2"/>
              <a:buChar char="§"/>
            </a:pPr>
            <a:r>
              <a:rPr lang="tr-TR" sz="2600" dirty="0" smtClean="0">
                <a:solidFill>
                  <a:schemeClr val="tx2"/>
                </a:solidFill>
                <a:latin typeface="Berlin Sans FB" pitchFamily="34" charset="0"/>
              </a:rPr>
              <a:t>Öğretmenler, kılık kıyafet yönetmeliğine uygun giyinerek okula gitmelidir.</a:t>
            </a:r>
          </a:p>
          <a:p>
            <a:pPr>
              <a:lnSpc>
                <a:spcPct val="150000"/>
              </a:lnSpc>
              <a:buFont typeface="Wingdings" pitchFamily="2" charset="2"/>
              <a:buChar char="§"/>
            </a:pPr>
            <a:r>
              <a:rPr lang="tr-TR" sz="2600" dirty="0" smtClean="0">
                <a:solidFill>
                  <a:schemeClr val="tx2"/>
                </a:solidFill>
                <a:latin typeface="Berlin Sans FB" pitchFamily="34" charset="0"/>
              </a:rPr>
              <a:t>Öğrenciler üniforma giyerek okula giderler.</a:t>
            </a:r>
          </a:p>
          <a:p>
            <a:pPr>
              <a:lnSpc>
                <a:spcPct val="150000"/>
              </a:lnSpc>
              <a:buFont typeface="Wingdings" pitchFamily="2" charset="2"/>
              <a:buChar char="§"/>
            </a:pPr>
            <a:r>
              <a:rPr lang="tr-TR" sz="2600" dirty="0" smtClean="0">
                <a:solidFill>
                  <a:schemeClr val="tx2"/>
                </a:solidFill>
                <a:latin typeface="Berlin Sans FB" pitchFamily="34" charset="0"/>
              </a:rPr>
              <a:t>Kıyafet serbestliği yoktur.</a:t>
            </a:r>
          </a:p>
        </p:txBody>
      </p:sp>
      <p:pic>
        <p:nvPicPr>
          <p:cNvPr id="9220"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412776"/>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268760"/>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612140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19256" cy="5962674"/>
          </a:xfrm>
        </p:spPr>
        <p:txBody>
          <a:bodyPr>
            <a:normAutofit/>
          </a:bodyPr>
          <a:lstStyle/>
          <a:p>
            <a:pPr algn="ctr"/>
            <a:r>
              <a:rPr lang="tr-TR" dirty="0" smtClean="0"/>
              <a:t>Eğitim Planlaması</a:t>
            </a:r>
            <a:endParaRPr lang="tr-TR" dirty="0"/>
          </a:p>
        </p:txBody>
      </p:sp>
    </p:spTree>
    <p:extLst>
      <p:ext uri="{BB962C8B-B14F-4D97-AF65-F5344CB8AC3E}">
        <p14:creationId xmlns:p14="http://schemas.microsoft.com/office/powerpoint/2010/main" xmlns="" val="122508084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smtClean="0">
                <a:latin typeface="Berlin Sans FB" pitchFamily="34" charset="0"/>
              </a:rPr>
              <a:t>Eğİtİm</a:t>
            </a:r>
            <a:r>
              <a:rPr lang="tr-TR" dirty="0" smtClean="0">
                <a:latin typeface="Berlin Sans FB" pitchFamily="34" charset="0"/>
              </a:rPr>
              <a:t> </a:t>
            </a:r>
            <a:r>
              <a:rPr lang="tr-TR" dirty="0" err="1" smtClean="0">
                <a:latin typeface="Berlin Sans FB" pitchFamily="34" charset="0"/>
              </a:rPr>
              <a:t>Planlamasİ</a:t>
            </a:r>
            <a:endParaRPr lang="tr-TR" dirty="0">
              <a:latin typeface="Berlin Sans FB" pitchFamily="34" charset="0"/>
            </a:endParaRPr>
          </a:p>
        </p:txBody>
      </p:sp>
      <p:sp>
        <p:nvSpPr>
          <p:cNvPr id="3" name="İçerik Yer Tutucusu 2"/>
          <p:cNvSpPr>
            <a:spLocks noGrp="1"/>
          </p:cNvSpPr>
          <p:nvPr>
            <p:ph idx="1"/>
          </p:nvPr>
        </p:nvSpPr>
        <p:spPr>
          <a:xfrm>
            <a:off x="457200" y="2132856"/>
            <a:ext cx="4042792" cy="4320480"/>
          </a:xfrm>
        </p:spPr>
        <p:txBody>
          <a:bodyPr>
            <a:normAutofit fontScale="92500"/>
          </a:bodyPr>
          <a:lstStyle/>
          <a:p>
            <a:pPr>
              <a:lnSpc>
                <a:spcPct val="170000"/>
              </a:lnSpc>
              <a:buFont typeface="Wingdings" pitchFamily="2" charset="2"/>
              <a:buChar char="§"/>
            </a:pPr>
            <a:r>
              <a:rPr lang="tr-TR" sz="2800" dirty="0" smtClean="0">
                <a:latin typeface="Berlin Sans FB" pitchFamily="34" charset="0"/>
              </a:rPr>
              <a:t>2004-2005 yılında toplam öğrenci sayısı 9.6 milyondur.</a:t>
            </a:r>
          </a:p>
          <a:p>
            <a:pPr>
              <a:lnSpc>
                <a:spcPct val="170000"/>
              </a:lnSpc>
              <a:buFont typeface="Wingdings" pitchFamily="2" charset="2"/>
              <a:buChar char="§"/>
            </a:pPr>
            <a:r>
              <a:rPr lang="tr-TR" sz="2800" dirty="0" smtClean="0">
                <a:latin typeface="Berlin Sans FB" pitchFamily="34" charset="0"/>
              </a:rPr>
              <a:t>Öğretim araç ve gereçleri ya parasız ya da ödünç olarak verilmektedir.</a:t>
            </a:r>
          </a:p>
        </p:txBody>
      </p:sp>
      <p:sp>
        <p:nvSpPr>
          <p:cNvPr id="4" name="İçerik Yer Tutucusu 2"/>
          <p:cNvSpPr txBox="1">
            <a:spLocks/>
          </p:cNvSpPr>
          <p:nvPr/>
        </p:nvSpPr>
        <p:spPr>
          <a:xfrm>
            <a:off x="4716016" y="2132856"/>
            <a:ext cx="4176464" cy="4464496"/>
          </a:xfrm>
          <a:prstGeom prst="rect">
            <a:avLst/>
          </a:prstGeom>
        </p:spPr>
        <p:txBody>
          <a:bodyPr vert="horz">
            <a:normAutofit fontScale="92500"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2600" dirty="0" smtClean="0">
                <a:solidFill>
                  <a:schemeClr val="tx2"/>
                </a:solidFill>
                <a:latin typeface="Berlin Sans FB" pitchFamily="34" charset="0"/>
              </a:rPr>
              <a:t>2006-2007 yılında 10.5 milyon 8 yıllık ilköğretim öğrencisi olmak üzere 14.8 milyon öğrenci sayısı vardır.</a:t>
            </a:r>
          </a:p>
          <a:p>
            <a:pPr>
              <a:lnSpc>
                <a:spcPct val="170000"/>
              </a:lnSpc>
              <a:buFont typeface="Wingdings" pitchFamily="2" charset="2"/>
              <a:buChar char="§"/>
            </a:pPr>
            <a:r>
              <a:rPr lang="tr-TR" sz="2600" dirty="0" smtClean="0">
                <a:solidFill>
                  <a:schemeClr val="tx2"/>
                </a:solidFill>
                <a:latin typeface="Berlin Sans FB" pitchFamily="34" charset="0"/>
              </a:rPr>
              <a:t>İlköğretim ve lise ders kitapları ücretsiz olarak verilmektedir.</a:t>
            </a:r>
            <a:endParaRPr lang="tr-TR" sz="2600" dirty="0">
              <a:solidFill>
                <a:schemeClr val="tx2"/>
              </a:solidFill>
              <a:latin typeface="Berlin Sans FB" pitchFamily="34" charset="0"/>
            </a:endParaRPr>
          </a:p>
        </p:txBody>
      </p:sp>
      <p:pic>
        <p:nvPicPr>
          <p:cNvPr id="9220"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268760"/>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268760"/>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9595455"/>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Berlin Sans FB" pitchFamily="34" charset="0"/>
              </a:rPr>
              <a:t>Ders </a:t>
            </a:r>
            <a:r>
              <a:rPr lang="tr-TR" dirty="0" err="1" smtClean="0">
                <a:latin typeface="Berlin Sans FB" pitchFamily="34" charset="0"/>
              </a:rPr>
              <a:t>Saatlerİ</a:t>
            </a:r>
            <a:r>
              <a:rPr lang="tr-TR" dirty="0" smtClean="0">
                <a:latin typeface="Berlin Sans FB" pitchFamily="34" charset="0"/>
              </a:rPr>
              <a:t>, Sınav ve </a:t>
            </a:r>
            <a:r>
              <a:rPr lang="tr-TR" dirty="0" err="1" smtClean="0">
                <a:latin typeface="Berlin Sans FB" pitchFamily="34" charset="0"/>
              </a:rPr>
              <a:t>Değerlendİrme</a:t>
            </a:r>
            <a:endParaRPr lang="tr-TR" dirty="0">
              <a:latin typeface="Berlin Sans FB" pitchFamily="34" charset="0"/>
            </a:endParaRPr>
          </a:p>
        </p:txBody>
      </p:sp>
      <p:sp>
        <p:nvSpPr>
          <p:cNvPr id="3" name="İçerik Yer Tutucusu 2"/>
          <p:cNvSpPr>
            <a:spLocks noGrp="1"/>
          </p:cNvSpPr>
          <p:nvPr>
            <p:ph idx="1"/>
          </p:nvPr>
        </p:nvSpPr>
        <p:spPr>
          <a:xfrm>
            <a:off x="457200" y="1988840"/>
            <a:ext cx="4042792" cy="4137323"/>
          </a:xfrm>
        </p:spPr>
        <p:txBody>
          <a:bodyPr>
            <a:normAutofit fontScale="77500" lnSpcReduction="20000"/>
          </a:bodyPr>
          <a:lstStyle/>
          <a:p>
            <a:pPr>
              <a:lnSpc>
                <a:spcPct val="170000"/>
              </a:lnSpc>
              <a:buFont typeface="Wingdings" pitchFamily="2" charset="2"/>
              <a:buChar char="§"/>
            </a:pPr>
            <a:r>
              <a:rPr lang="tr-TR" sz="2800" dirty="0" smtClean="0">
                <a:latin typeface="Berlin Sans FB" pitchFamily="34" charset="0"/>
              </a:rPr>
              <a:t>Haftalık 20-30 ders saati,</a:t>
            </a:r>
          </a:p>
          <a:p>
            <a:pPr>
              <a:lnSpc>
                <a:spcPct val="170000"/>
              </a:lnSpc>
              <a:buFont typeface="Wingdings" pitchFamily="2" charset="2"/>
              <a:buChar char="§"/>
            </a:pPr>
            <a:r>
              <a:rPr lang="tr-TR" sz="2800" dirty="0" smtClean="0">
                <a:latin typeface="Berlin Sans FB" pitchFamily="34" charset="0"/>
              </a:rPr>
              <a:t>Bir ders saati 45 dk.</a:t>
            </a:r>
          </a:p>
          <a:p>
            <a:pPr>
              <a:lnSpc>
                <a:spcPct val="170000"/>
              </a:lnSpc>
              <a:buFont typeface="Wingdings" pitchFamily="2" charset="2"/>
              <a:buChar char="§"/>
            </a:pPr>
            <a:r>
              <a:rPr lang="tr-TR" sz="2800" dirty="0" smtClean="0">
                <a:latin typeface="Berlin Sans FB" pitchFamily="34" charset="0"/>
              </a:rPr>
              <a:t>Yazılı ve sözlü sınavlar</a:t>
            </a:r>
          </a:p>
          <a:p>
            <a:pPr>
              <a:lnSpc>
                <a:spcPct val="170000"/>
              </a:lnSpc>
              <a:buFont typeface="Wingdings" pitchFamily="2" charset="2"/>
              <a:buChar char="§"/>
            </a:pPr>
            <a:r>
              <a:rPr lang="tr-TR" sz="2800" dirty="0" err="1" smtClean="0">
                <a:latin typeface="Berlin Sans FB" pitchFamily="34" charset="0"/>
              </a:rPr>
              <a:t>Zeugnisse</a:t>
            </a:r>
            <a:r>
              <a:rPr lang="tr-TR" sz="2800" dirty="0" smtClean="0">
                <a:latin typeface="Berlin Sans FB" pitchFamily="34" charset="0"/>
              </a:rPr>
              <a:t> denen karneler</a:t>
            </a:r>
          </a:p>
          <a:p>
            <a:pPr>
              <a:lnSpc>
                <a:spcPct val="170000"/>
              </a:lnSpc>
              <a:buFont typeface="Wingdings" pitchFamily="2" charset="2"/>
              <a:buChar char="§"/>
            </a:pPr>
            <a:r>
              <a:rPr lang="tr-TR" sz="2800" dirty="0" smtClean="0">
                <a:latin typeface="Berlin Sans FB" pitchFamily="34" charset="0"/>
              </a:rPr>
              <a:t>İlkokulu bitirme sınavı yoktur.</a:t>
            </a:r>
          </a:p>
          <a:p>
            <a:pPr>
              <a:lnSpc>
                <a:spcPct val="170000"/>
              </a:lnSpc>
              <a:buFont typeface="Wingdings" pitchFamily="2" charset="2"/>
              <a:buChar char="§"/>
            </a:pPr>
            <a:r>
              <a:rPr lang="tr-TR" sz="2800" dirty="0" smtClean="0">
                <a:latin typeface="Berlin Sans FB" pitchFamily="34" charset="0"/>
              </a:rPr>
              <a:t>Ortaokul ve Lise bitirme sınavları vardır.</a:t>
            </a:r>
          </a:p>
          <a:p>
            <a:pPr>
              <a:lnSpc>
                <a:spcPct val="170000"/>
              </a:lnSpc>
            </a:pPr>
            <a:endParaRPr lang="tr-TR" sz="2800" dirty="0" smtClean="0"/>
          </a:p>
        </p:txBody>
      </p:sp>
      <p:sp>
        <p:nvSpPr>
          <p:cNvPr id="4" name="İçerik Yer Tutucusu 2"/>
          <p:cNvSpPr txBox="1">
            <a:spLocks/>
          </p:cNvSpPr>
          <p:nvPr/>
        </p:nvSpPr>
        <p:spPr>
          <a:xfrm>
            <a:off x="4849688" y="1988840"/>
            <a:ext cx="4042792" cy="4093915"/>
          </a:xfrm>
          <a:prstGeom prst="rect">
            <a:avLst/>
          </a:prstGeom>
        </p:spPr>
        <p:txBody>
          <a:bodyPr vert="horz">
            <a:normAutofit fontScale="925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2600" dirty="0" smtClean="0">
                <a:solidFill>
                  <a:schemeClr val="tx2"/>
                </a:solidFill>
                <a:latin typeface="Berlin Sans FB" pitchFamily="34" charset="0"/>
              </a:rPr>
              <a:t>Haftalık 25-40 ders saati,</a:t>
            </a:r>
          </a:p>
          <a:p>
            <a:pPr>
              <a:lnSpc>
                <a:spcPct val="170000"/>
              </a:lnSpc>
              <a:buFont typeface="Wingdings" pitchFamily="2" charset="2"/>
              <a:buChar char="§"/>
            </a:pPr>
            <a:r>
              <a:rPr lang="tr-TR" sz="2600" dirty="0" smtClean="0">
                <a:solidFill>
                  <a:schemeClr val="tx2"/>
                </a:solidFill>
                <a:latin typeface="Berlin Sans FB" pitchFamily="34" charset="0"/>
              </a:rPr>
              <a:t>Yazılı ve sözlü sınavların sonuçları işlenerek karnelere yansıtılır.</a:t>
            </a:r>
          </a:p>
          <a:p>
            <a:pPr>
              <a:lnSpc>
                <a:spcPct val="170000"/>
              </a:lnSpc>
              <a:buFont typeface="Wingdings" pitchFamily="2" charset="2"/>
              <a:buChar char="§"/>
            </a:pPr>
            <a:r>
              <a:rPr lang="tr-TR" sz="2600" dirty="0" smtClean="0">
                <a:solidFill>
                  <a:schemeClr val="tx2"/>
                </a:solidFill>
                <a:latin typeface="Berlin Sans FB" pitchFamily="34" charset="0"/>
              </a:rPr>
              <a:t>İlköğretim ve Lise bitirme sınavları vardır. </a:t>
            </a:r>
          </a:p>
          <a:p>
            <a:pPr>
              <a:lnSpc>
                <a:spcPct val="170000"/>
              </a:lnSpc>
            </a:pPr>
            <a:endParaRPr lang="tr-TR" sz="2600" dirty="0"/>
          </a:p>
        </p:txBody>
      </p:sp>
      <p:pic>
        <p:nvPicPr>
          <p:cNvPr id="9220"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124744"/>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1052736"/>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461057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Berlin Sans FB" pitchFamily="34" charset="0"/>
              </a:rPr>
              <a:t>Öğretim Yılı ve </a:t>
            </a:r>
            <a:r>
              <a:rPr lang="tr-TR" dirty="0" err="1" smtClean="0">
                <a:latin typeface="Berlin Sans FB" pitchFamily="34" charset="0"/>
              </a:rPr>
              <a:t>Tatİller</a:t>
            </a:r>
            <a:endParaRPr lang="tr-TR" dirty="0">
              <a:latin typeface="Berlin Sans FB" pitchFamily="34" charset="0"/>
            </a:endParaRPr>
          </a:p>
        </p:txBody>
      </p:sp>
      <p:sp>
        <p:nvSpPr>
          <p:cNvPr id="3" name="İçerik Yer Tutucusu 2"/>
          <p:cNvSpPr>
            <a:spLocks noGrp="1"/>
          </p:cNvSpPr>
          <p:nvPr>
            <p:ph idx="1"/>
          </p:nvPr>
        </p:nvSpPr>
        <p:spPr>
          <a:xfrm>
            <a:off x="0" y="2060848"/>
            <a:ext cx="4499992" cy="4464496"/>
          </a:xfrm>
        </p:spPr>
        <p:txBody>
          <a:bodyPr>
            <a:normAutofit lnSpcReduction="10000"/>
          </a:bodyPr>
          <a:lstStyle/>
          <a:p>
            <a:pPr>
              <a:lnSpc>
                <a:spcPct val="170000"/>
              </a:lnSpc>
              <a:buFont typeface="Wingdings" pitchFamily="2" charset="2"/>
              <a:buChar char="§"/>
            </a:pPr>
            <a:r>
              <a:rPr lang="tr-TR" sz="2800" dirty="0">
                <a:latin typeface="Berlin Sans FB" pitchFamily="34" charset="0"/>
              </a:rPr>
              <a:t>Ortalama öğretim yılı 188 iş </a:t>
            </a:r>
            <a:r>
              <a:rPr lang="tr-TR" sz="2800" dirty="0" smtClean="0">
                <a:latin typeface="Berlin Sans FB" pitchFamily="34" charset="0"/>
              </a:rPr>
              <a:t>günüdür,</a:t>
            </a:r>
            <a:endParaRPr lang="tr-TR" sz="2800" dirty="0">
              <a:latin typeface="Berlin Sans FB" pitchFamily="34" charset="0"/>
            </a:endParaRPr>
          </a:p>
          <a:p>
            <a:pPr>
              <a:lnSpc>
                <a:spcPct val="170000"/>
              </a:lnSpc>
              <a:buFont typeface="Wingdings" pitchFamily="2" charset="2"/>
              <a:buChar char="§"/>
            </a:pPr>
            <a:r>
              <a:rPr lang="tr-TR" sz="2800" dirty="0" smtClean="0">
                <a:latin typeface="Berlin Sans FB" pitchFamily="34" charset="0"/>
              </a:rPr>
              <a:t>Şubat </a:t>
            </a:r>
            <a:r>
              <a:rPr lang="tr-TR" sz="2800" dirty="0">
                <a:latin typeface="Berlin Sans FB" pitchFamily="34" charset="0"/>
              </a:rPr>
              <a:t>ayında sömestr </a:t>
            </a:r>
            <a:r>
              <a:rPr lang="tr-TR" sz="2800" dirty="0" smtClean="0">
                <a:latin typeface="Berlin Sans FB" pitchFamily="34" charset="0"/>
              </a:rPr>
              <a:t>tatili,</a:t>
            </a:r>
            <a:endParaRPr lang="tr-TR" sz="2800" dirty="0">
              <a:latin typeface="Berlin Sans FB" pitchFamily="34" charset="0"/>
            </a:endParaRPr>
          </a:p>
          <a:p>
            <a:pPr>
              <a:lnSpc>
                <a:spcPct val="170000"/>
              </a:lnSpc>
              <a:buFont typeface="Wingdings" pitchFamily="2" charset="2"/>
              <a:buChar char="§"/>
            </a:pPr>
            <a:r>
              <a:rPr lang="tr-TR" sz="2800" dirty="0">
                <a:latin typeface="Berlin Sans FB" pitchFamily="34" charset="0"/>
              </a:rPr>
              <a:t>Noel Tatili, Paskalya Tatili gibi dini bayram tatilleri </a:t>
            </a:r>
          </a:p>
          <a:p>
            <a:pPr>
              <a:lnSpc>
                <a:spcPct val="170000"/>
              </a:lnSpc>
            </a:pPr>
            <a:endParaRPr lang="tr-TR" sz="2800" dirty="0" smtClean="0"/>
          </a:p>
          <a:p>
            <a:pPr>
              <a:lnSpc>
                <a:spcPct val="170000"/>
              </a:lnSpc>
            </a:pPr>
            <a:endParaRPr lang="tr-TR" sz="2800" dirty="0" smtClean="0"/>
          </a:p>
        </p:txBody>
      </p:sp>
      <p:sp>
        <p:nvSpPr>
          <p:cNvPr id="4" name="İçerik Yer Tutucusu 2"/>
          <p:cNvSpPr txBox="1">
            <a:spLocks/>
          </p:cNvSpPr>
          <p:nvPr/>
        </p:nvSpPr>
        <p:spPr>
          <a:xfrm>
            <a:off x="4849688" y="2060848"/>
            <a:ext cx="4042792" cy="4021907"/>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2800" dirty="0" smtClean="0">
                <a:solidFill>
                  <a:schemeClr val="tx2"/>
                </a:solidFill>
                <a:latin typeface="Berlin Sans FB" pitchFamily="34" charset="0"/>
              </a:rPr>
              <a:t>Ortalama 180 iş günü,</a:t>
            </a:r>
          </a:p>
          <a:p>
            <a:pPr>
              <a:lnSpc>
                <a:spcPct val="170000"/>
              </a:lnSpc>
              <a:buFont typeface="Wingdings" pitchFamily="2" charset="2"/>
              <a:buChar char="§"/>
            </a:pPr>
            <a:r>
              <a:rPr lang="tr-TR" sz="2800" dirty="0" smtClean="0">
                <a:solidFill>
                  <a:schemeClr val="tx2"/>
                </a:solidFill>
                <a:latin typeface="Berlin Sans FB" pitchFamily="34" charset="0"/>
              </a:rPr>
              <a:t>Ocak-Şubat arası sömestr tatili,</a:t>
            </a:r>
          </a:p>
          <a:p>
            <a:pPr>
              <a:lnSpc>
                <a:spcPct val="170000"/>
              </a:lnSpc>
              <a:buFont typeface="Wingdings" pitchFamily="2" charset="2"/>
              <a:buChar char="§"/>
            </a:pPr>
            <a:r>
              <a:rPr lang="tr-TR" sz="2800" dirty="0" smtClean="0">
                <a:solidFill>
                  <a:schemeClr val="tx2"/>
                </a:solidFill>
                <a:latin typeface="Berlin Sans FB" pitchFamily="34" charset="0"/>
              </a:rPr>
              <a:t>Ramazan ve Kurban bayramları ve milli bayram tatilleri</a:t>
            </a:r>
            <a:endParaRPr lang="tr-TR" sz="2800" dirty="0">
              <a:solidFill>
                <a:schemeClr val="tx2"/>
              </a:solidFill>
              <a:latin typeface="Berlin Sans FB" pitchFamily="34" charset="0"/>
            </a:endParaRPr>
          </a:p>
        </p:txBody>
      </p:sp>
      <p:pic>
        <p:nvPicPr>
          <p:cNvPr id="9220"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340768"/>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1124744"/>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386560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latin typeface="Berlin Sans FB" pitchFamily="34" charset="0"/>
              </a:rPr>
              <a:t>ZORUNLU EĞİTİM</a:t>
            </a:r>
            <a:endParaRPr lang="tr-TR" dirty="0">
              <a:latin typeface="Berlin Sans FB" pitchFamily="34" charset="0"/>
            </a:endParaRPr>
          </a:p>
        </p:txBody>
      </p:sp>
      <p:sp>
        <p:nvSpPr>
          <p:cNvPr id="3" name="2 İçerik Yer Tutucusu"/>
          <p:cNvSpPr>
            <a:spLocks noGrp="1"/>
          </p:cNvSpPr>
          <p:nvPr>
            <p:ph idx="1"/>
          </p:nvPr>
        </p:nvSpPr>
        <p:spPr>
          <a:xfrm>
            <a:off x="304800" y="1700808"/>
            <a:ext cx="4555232" cy="4680519"/>
          </a:xfrm>
        </p:spPr>
        <p:txBody>
          <a:bodyPr/>
          <a:lstStyle/>
          <a:p>
            <a:r>
              <a:rPr lang="tr-TR" sz="3000" dirty="0" smtClean="0">
                <a:latin typeface="Berlin Sans FB" pitchFamily="34" charset="0"/>
              </a:rPr>
              <a:t>9 yıl zorunlu eğitim</a:t>
            </a:r>
          </a:p>
          <a:p>
            <a:pPr>
              <a:buNone/>
            </a:pPr>
            <a:endParaRPr lang="tr-TR" sz="3000" dirty="0" smtClean="0">
              <a:latin typeface="Berlin Sans FB" pitchFamily="34" charset="0"/>
            </a:endParaRPr>
          </a:p>
          <a:p>
            <a:r>
              <a:rPr lang="tr-TR" sz="3000" dirty="0" smtClean="0">
                <a:latin typeface="Berlin Sans FB" pitchFamily="34" charset="0"/>
              </a:rPr>
              <a:t>4 yıllık ilkokul eğitimi</a:t>
            </a:r>
          </a:p>
          <a:p>
            <a:pPr>
              <a:buNone/>
            </a:pPr>
            <a:endParaRPr lang="tr-TR" sz="3000" dirty="0" smtClean="0">
              <a:latin typeface="Berlin Sans FB" pitchFamily="34" charset="0"/>
            </a:endParaRPr>
          </a:p>
          <a:p>
            <a:r>
              <a:rPr lang="tr-TR" sz="3000" dirty="0" smtClean="0">
                <a:latin typeface="Berlin Sans FB" pitchFamily="34" charset="0"/>
              </a:rPr>
              <a:t>En yüksek not 1 </a:t>
            </a:r>
          </a:p>
          <a:p>
            <a:pPr>
              <a:buNone/>
            </a:pPr>
            <a:endParaRPr lang="tr-TR" sz="3000" dirty="0" smtClean="0">
              <a:latin typeface="Berlin Sans FB" pitchFamily="34" charset="0"/>
            </a:endParaRPr>
          </a:p>
          <a:p>
            <a:r>
              <a:rPr lang="tr-TR" sz="3000" dirty="0" smtClean="0">
                <a:latin typeface="Berlin Sans FB" pitchFamily="34" charset="0"/>
              </a:rPr>
              <a:t>En düşük not 6</a:t>
            </a:r>
          </a:p>
          <a:p>
            <a:pPr>
              <a:buNone/>
            </a:pPr>
            <a:endParaRPr lang="tr-TR" dirty="0"/>
          </a:p>
        </p:txBody>
      </p:sp>
      <p:pic>
        <p:nvPicPr>
          <p:cNvPr id="2050" name="Picture 2" descr="C:\Users\Mehtap\Favorites\Desktop\sunum\Egitim43.jpg"/>
          <p:cNvPicPr>
            <a:picLocks noChangeAspect="1" noChangeArrowheads="1"/>
          </p:cNvPicPr>
          <p:nvPr/>
        </p:nvPicPr>
        <p:blipFill>
          <a:blip r:embed="rId2" cstate="print"/>
          <a:srcRect/>
          <a:stretch>
            <a:fillRect/>
          </a:stretch>
        </p:blipFill>
        <p:spPr bwMode="auto">
          <a:xfrm>
            <a:off x="4211960" y="3573016"/>
            <a:ext cx="4464496"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latin typeface="Berlin Sans FB" pitchFamily="34" charset="0"/>
              </a:rPr>
              <a:t>Derslİk</a:t>
            </a:r>
            <a:r>
              <a:rPr lang="tr-TR" dirty="0" smtClean="0">
                <a:latin typeface="Berlin Sans FB" pitchFamily="34" charset="0"/>
              </a:rPr>
              <a:t> Başına Düşen </a:t>
            </a:r>
            <a:r>
              <a:rPr lang="tr-TR" dirty="0" err="1" smtClean="0">
                <a:latin typeface="Berlin Sans FB" pitchFamily="34" charset="0"/>
              </a:rPr>
              <a:t>Öğrencİ</a:t>
            </a:r>
            <a:r>
              <a:rPr lang="tr-TR" dirty="0" smtClean="0">
                <a:latin typeface="Berlin Sans FB" pitchFamily="34" charset="0"/>
              </a:rPr>
              <a:t> Sayısı</a:t>
            </a:r>
            <a:endParaRPr lang="tr-TR" dirty="0">
              <a:latin typeface="Berlin Sans FB" pitchFamily="34" charset="0"/>
            </a:endParaRPr>
          </a:p>
        </p:txBody>
      </p:sp>
      <p:sp>
        <p:nvSpPr>
          <p:cNvPr id="3" name="İçerik Yer Tutucusu 2"/>
          <p:cNvSpPr>
            <a:spLocks noGrp="1"/>
          </p:cNvSpPr>
          <p:nvPr>
            <p:ph idx="1"/>
          </p:nvPr>
        </p:nvSpPr>
        <p:spPr>
          <a:xfrm>
            <a:off x="457200" y="2204864"/>
            <a:ext cx="4042792" cy="4653136"/>
          </a:xfrm>
        </p:spPr>
        <p:txBody>
          <a:bodyPr>
            <a:normAutofit/>
          </a:bodyPr>
          <a:lstStyle/>
          <a:p>
            <a:pPr>
              <a:lnSpc>
                <a:spcPct val="170000"/>
              </a:lnSpc>
              <a:buFont typeface="Wingdings" pitchFamily="2" charset="2"/>
              <a:buChar char="§"/>
            </a:pPr>
            <a:r>
              <a:rPr lang="tr-TR" sz="2800" dirty="0" smtClean="0">
                <a:latin typeface="Berlin Sans FB" pitchFamily="34" charset="0"/>
              </a:rPr>
              <a:t>2008-2009 döneminde ilköğretimde 22.1, ortaöğretimde 24.7 öğrenci.</a:t>
            </a:r>
          </a:p>
        </p:txBody>
      </p:sp>
      <p:sp>
        <p:nvSpPr>
          <p:cNvPr id="4" name="İçerik Yer Tutucusu 2"/>
          <p:cNvSpPr txBox="1">
            <a:spLocks/>
          </p:cNvSpPr>
          <p:nvPr/>
        </p:nvSpPr>
        <p:spPr>
          <a:xfrm>
            <a:off x="4849688" y="2132856"/>
            <a:ext cx="4042792" cy="3949899"/>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2600" dirty="0" smtClean="0">
                <a:solidFill>
                  <a:schemeClr val="tx2"/>
                </a:solidFill>
                <a:latin typeface="Berlin Sans FB" pitchFamily="34" charset="0"/>
              </a:rPr>
              <a:t>MEB verilerine göre 2008-2009 döneminde ilköğretimde 33.4, ortaöğretimde 35.1 öğrenci.</a:t>
            </a:r>
            <a:endParaRPr lang="tr-TR" sz="2600" dirty="0">
              <a:solidFill>
                <a:schemeClr val="tx2"/>
              </a:solidFill>
              <a:latin typeface="Berlin Sans FB" pitchFamily="34" charset="0"/>
            </a:endParaRPr>
          </a:p>
        </p:txBody>
      </p:sp>
      <p:pic>
        <p:nvPicPr>
          <p:cNvPr id="9220"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340768"/>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1124744"/>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7996153"/>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err="1" smtClean="0">
                <a:latin typeface="Berlin Sans FB" pitchFamily="34" charset="0"/>
              </a:rPr>
              <a:t>Dİn</a:t>
            </a:r>
            <a:r>
              <a:rPr lang="tr-TR" dirty="0" smtClean="0">
                <a:latin typeface="Berlin Sans FB" pitchFamily="34" charset="0"/>
              </a:rPr>
              <a:t> </a:t>
            </a:r>
            <a:r>
              <a:rPr lang="tr-TR" dirty="0" err="1" smtClean="0">
                <a:latin typeface="Berlin Sans FB" pitchFamily="34" charset="0"/>
              </a:rPr>
              <a:t>Dersİnİn</a:t>
            </a:r>
            <a:r>
              <a:rPr lang="tr-TR" dirty="0" smtClean="0">
                <a:latin typeface="Berlin Sans FB" pitchFamily="34" charset="0"/>
              </a:rPr>
              <a:t> Statüsü</a:t>
            </a:r>
            <a:endParaRPr lang="tr-TR" dirty="0">
              <a:latin typeface="Berlin Sans FB" pitchFamily="34" charset="0"/>
            </a:endParaRPr>
          </a:p>
        </p:txBody>
      </p:sp>
      <p:sp>
        <p:nvSpPr>
          <p:cNvPr id="3" name="İçerik Yer Tutucusu 2"/>
          <p:cNvSpPr>
            <a:spLocks noGrp="1"/>
          </p:cNvSpPr>
          <p:nvPr>
            <p:ph idx="1"/>
          </p:nvPr>
        </p:nvSpPr>
        <p:spPr>
          <a:xfrm>
            <a:off x="457200" y="2276872"/>
            <a:ext cx="4042792" cy="3849291"/>
          </a:xfrm>
        </p:spPr>
        <p:txBody>
          <a:bodyPr>
            <a:normAutofit/>
          </a:bodyPr>
          <a:lstStyle/>
          <a:p>
            <a:pPr>
              <a:lnSpc>
                <a:spcPct val="170000"/>
              </a:lnSpc>
              <a:buFont typeface="Wingdings" pitchFamily="2" charset="2"/>
              <a:buChar char="§"/>
            </a:pPr>
            <a:r>
              <a:rPr lang="tr-TR" sz="2800" dirty="0" smtClean="0">
                <a:latin typeface="Berlin Sans FB" pitchFamily="34" charset="0"/>
              </a:rPr>
              <a:t>Din dersi seçmelidir, zorunlu değildir.</a:t>
            </a:r>
          </a:p>
          <a:p>
            <a:pPr>
              <a:lnSpc>
                <a:spcPct val="170000"/>
              </a:lnSpc>
              <a:buFont typeface="Wingdings" pitchFamily="2" charset="2"/>
              <a:buChar char="§"/>
            </a:pPr>
            <a:r>
              <a:rPr lang="tr-TR" sz="2800" dirty="0" smtClean="0">
                <a:latin typeface="Berlin Sans FB" pitchFamily="34" charset="0"/>
              </a:rPr>
              <a:t>Din dersine, dini cemaatlerin belirlediği kişiler girer.</a:t>
            </a:r>
          </a:p>
        </p:txBody>
      </p:sp>
      <p:sp>
        <p:nvSpPr>
          <p:cNvPr id="4" name="İçerik Yer Tutucusu 2"/>
          <p:cNvSpPr txBox="1">
            <a:spLocks/>
          </p:cNvSpPr>
          <p:nvPr/>
        </p:nvSpPr>
        <p:spPr>
          <a:xfrm>
            <a:off x="4788024" y="2276872"/>
            <a:ext cx="4104456" cy="42954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70000"/>
              </a:lnSpc>
              <a:buFont typeface="Wingdings" pitchFamily="2" charset="2"/>
              <a:buChar char="§"/>
            </a:pPr>
            <a:r>
              <a:rPr lang="tr-TR" sz="2600" dirty="0" smtClean="0">
                <a:solidFill>
                  <a:schemeClr val="tx2"/>
                </a:solidFill>
                <a:latin typeface="Berlin Sans FB" pitchFamily="34" charset="0"/>
              </a:rPr>
              <a:t>Müslüman olmayanlar hariç tüm öğrenciler için din dersi mecburidir.</a:t>
            </a:r>
          </a:p>
          <a:p>
            <a:pPr>
              <a:lnSpc>
                <a:spcPct val="170000"/>
              </a:lnSpc>
              <a:buFont typeface="Wingdings" pitchFamily="2" charset="2"/>
              <a:buChar char="§"/>
            </a:pPr>
            <a:r>
              <a:rPr lang="tr-TR" sz="2600" dirty="0" smtClean="0">
                <a:solidFill>
                  <a:schemeClr val="tx2"/>
                </a:solidFill>
                <a:latin typeface="Berlin Sans FB" pitchFamily="34" charset="0"/>
              </a:rPr>
              <a:t>Din derslerini, ilahiyat fakültesi mezunu öğretmenler verir.</a:t>
            </a:r>
            <a:endParaRPr lang="tr-TR" sz="2600" dirty="0">
              <a:solidFill>
                <a:schemeClr val="tx2"/>
              </a:solidFill>
              <a:latin typeface="Berlin Sans FB" pitchFamily="34" charset="0"/>
            </a:endParaRPr>
          </a:p>
        </p:txBody>
      </p:sp>
      <p:pic>
        <p:nvPicPr>
          <p:cNvPr id="9220" name="Picture 4" descr="C:\Users\GeceKuşu\Desktop\MAYDIN SUNUM\HEPSİBURDA\Germany Fl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412776"/>
            <a:ext cx="915899" cy="915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GeceKuşu\Desktop\MAYDIN SUNUM\HEPSİBURDA\Photos\Turkey Fl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340768"/>
            <a:ext cx="1249796" cy="124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063420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844824"/>
            <a:ext cx="8686800" cy="4235301"/>
          </a:xfrm>
        </p:spPr>
        <p:txBody>
          <a:bodyPr>
            <a:normAutofit/>
          </a:bodyPr>
          <a:lstStyle/>
          <a:p>
            <a:pPr algn="ctr">
              <a:buNone/>
            </a:pPr>
            <a:r>
              <a:rPr lang="tr-TR" sz="5400" b="1" dirty="0" smtClean="0">
                <a:solidFill>
                  <a:schemeClr val="accent1">
                    <a:lumMod val="75000"/>
                  </a:schemeClr>
                </a:solidFill>
                <a:latin typeface="Berlin Sans FB" pitchFamily="34" charset="0"/>
              </a:rPr>
              <a:t>TÜRK EĞİTİM SİSTEMİ VE ALMAN EĞİTİM SİSTEMİ BENZERLİKLERİ</a:t>
            </a:r>
            <a:endParaRPr lang="tr-TR" sz="5400" dirty="0">
              <a:latin typeface="Berlin Sans FB"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2648" y="1600200"/>
            <a:ext cx="8153400" cy="4709120"/>
          </a:xfrm>
        </p:spPr>
        <p:txBody>
          <a:bodyPr>
            <a:noAutofit/>
          </a:bodyPr>
          <a:lstStyle/>
          <a:p>
            <a:pPr hangingPunct="0"/>
            <a:r>
              <a:rPr lang="tr-TR" sz="3600" dirty="0" smtClean="0">
                <a:latin typeface="Berlin Sans FB" pitchFamily="34" charset="0"/>
              </a:rPr>
              <a:t>Her iki ülkede de eğitim devlet okullarında parasızdır.(meslek yüksek okulları hariç)</a:t>
            </a:r>
          </a:p>
          <a:p>
            <a:pPr hangingPunct="0"/>
            <a:r>
              <a:rPr lang="tr-TR" sz="3600" dirty="0" smtClean="0">
                <a:latin typeface="Berlin Sans FB" pitchFamily="34" charset="0"/>
              </a:rPr>
              <a:t>Her iki ülkede de eğitim hizmeti vatandaşların  istek ve kabiliyetleri ile toplumun ihtiyaçlarına göre düzenlenir.</a:t>
            </a:r>
          </a:p>
          <a:p>
            <a:pPr hangingPunct="0"/>
            <a:r>
              <a:rPr lang="tr-TR" sz="3600" dirty="0" smtClean="0">
                <a:latin typeface="Berlin Sans FB" pitchFamily="34" charset="0"/>
              </a:rPr>
              <a:t>Her iki ülkede de fırsat eşitliği bulunur.</a:t>
            </a:r>
          </a:p>
          <a:p>
            <a:pPr>
              <a:buNone/>
            </a:pPr>
            <a:endParaRPr lang="tr-TR" sz="3600" dirty="0">
              <a:latin typeface="Berlin Sans FB"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412776"/>
            <a:ext cx="8153400" cy="4392488"/>
          </a:xfrm>
        </p:spPr>
        <p:txBody>
          <a:bodyPr>
            <a:normAutofit fontScale="92500" lnSpcReduction="10000"/>
          </a:bodyPr>
          <a:lstStyle/>
          <a:p>
            <a:r>
              <a:rPr lang="tr-TR" sz="3600" dirty="0" smtClean="0">
                <a:latin typeface="Berlin Sans FB" pitchFamily="34" charset="0"/>
              </a:rPr>
              <a:t>Her iki ülkede de eğitim hayat boyu sürmektedir.</a:t>
            </a:r>
          </a:p>
          <a:p>
            <a:r>
              <a:rPr lang="tr-TR" sz="3600" dirty="0" smtClean="0">
                <a:latin typeface="Berlin Sans FB" pitchFamily="34" charset="0"/>
              </a:rPr>
              <a:t>Kız erkek karma şekilde eğitim görür.</a:t>
            </a:r>
          </a:p>
          <a:p>
            <a:r>
              <a:rPr lang="tr-TR" sz="3600" dirty="0" smtClean="0">
                <a:latin typeface="Berlin Sans FB" pitchFamily="34" charset="0"/>
              </a:rPr>
              <a:t>İlkokula başlama yaşı her iki ülkede de 6 yaştır.</a:t>
            </a:r>
          </a:p>
          <a:p>
            <a:r>
              <a:rPr lang="tr-TR" sz="3600" dirty="0" smtClean="0">
                <a:latin typeface="Berlin Sans FB" pitchFamily="34" charset="0"/>
              </a:rPr>
              <a:t>Her iki ülkede de orta öğretim okulları parasızdır</a:t>
            </a:r>
          </a:p>
          <a:p>
            <a:r>
              <a:rPr lang="tr-TR" sz="3600" dirty="0" smtClean="0">
                <a:latin typeface="Berlin Sans FB" pitchFamily="34" charset="0"/>
              </a:rPr>
              <a:t>Her iki ülkede eğitim bilimseldir.</a:t>
            </a:r>
          </a:p>
          <a:p>
            <a:pPr>
              <a:buFont typeface="Wingdings" pitchFamily="2" charset="2"/>
              <a:buChar char="§"/>
            </a:pPr>
            <a:endParaRPr lang="tr-TR" sz="3600" dirty="0" smtClean="0"/>
          </a:p>
          <a:p>
            <a:pPr>
              <a:buNone/>
            </a:pPr>
            <a:endParaRPr lang="tr-TR" sz="36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400" dirty="0" smtClean="0">
                <a:solidFill>
                  <a:srgbClr val="666699"/>
                </a:solidFill>
                <a:latin typeface="Berlin Sans FB" pitchFamily="34" charset="0"/>
              </a:rPr>
              <a:t>VI- Sonuç:</a:t>
            </a:r>
            <a:endParaRPr lang="tr-TR" sz="4400" dirty="0">
              <a:latin typeface="Berlin Sans FB" pitchFamily="34" charset="0"/>
            </a:endParaRPr>
          </a:p>
        </p:txBody>
      </p:sp>
      <p:sp>
        <p:nvSpPr>
          <p:cNvPr id="3" name="2 İçerik Yer Tutucusu"/>
          <p:cNvSpPr>
            <a:spLocks noGrp="1"/>
          </p:cNvSpPr>
          <p:nvPr>
            <p:ph idx="1"/>
          </p:nvPr>
        </p:nvSpPr>
        <p:spPr>
          <a:xfrm>
            <a:off x="304800" y="1214422"/>
            <a:ext cx="8686800" cy="5286412"/>
          </a:xfrm>
        </p:spPr>
        <p:txBody>
          <a:bodyPr>
            <a:normAutofit fontScale="70000" lnSpcReduction="20000"/>
          </a:bodyPr>
          <a:lstStyle/>
          <a:p>
            <a:endParaRPr lang="tr-TR" sz="3400" dirty="0" smtClean="0">
              <a:latin typeface="Berlin Sans FB" pitchFamily="34" charset="0"/>
            </a:endParaRPr>
          </a:p>
          <a:p>
            <a:r>
              <a:rPr lang="tr-TR" sz="3400" dirty="0" smtClean="0">
                <a:latin typeface="Berlin Sans FB" pitchFamily="34" charset="0"/>
              </a:rPr>
              <a:t>Toplumlar bireylerinin mutlu bir yaşam sürmeleri için, günün teknolojik gelişmelerine göre eğitilip yetişmelerini isterler. Bu da ancak toplumun ihtiyacı olan genel ve meslek eğitimini dengeli şekilde içeren esaslı bir eğitim sistemine bağlıdır. Böylece bir sistemin oluşması, uluslararası eğitim sistemlerinin incelenerek ilgili toplumun ihtiyaçlarına göre düzenlenmesiyle mümkündür.</a:t>
            </a:r>
          </a:p>
          <a:p>
            <a:pPr>
              <a:buNone/>
            </a:pPr>
            <a:endParaRPr lang="tr-TR" sz="3400" dirty="0" smtClean="0">
              <a:latin typeface="Berlin Sans FB" pitchFamily="34" charset="0"/>
            </a:endParaRPr>
          </a:p>
          <a:p>
            <a:r>
              <a:rPr lang="tr-TR" sz="3400" dirty="0" smtClean="0">
                <a:latin typeface="Berlin Sans FB" pitchFamily="34" charset="0"/>
              </a:rPr>
              <a:t>Her toplum, bireylerine varlıklarını sürdürebilecek tarzda en iyi eğitim verebilmek için kendi sosyal, politik, ekonomik ve kültürel şartlarına göre bir eğitim sistemini belirleyerek uygulamaya koymaktadır.</a:t>
            </a:r>
          </a:p>
          <a:p>
            <a:pPr>
              <a:buNone/>
            </a:pPr>
            <a:endParaRPr lang="tr-TR" sz="3400" dirty="0" smtClean="0">
              <a:latin typeface="Berlin Sans FB" pitchFamily="34" charset="0"/>
            </a:endParaRPr>
          </a:p>
          <a:p>
            <a:r>
              <a:rPr lang="tr-TR" sz="3400" dirty="0" smtClean="0">
                <a:latin typeface="Berlin Sans FB" pitchFamily="34" charset="0"/>
              </a:rPr>
              <a:t>Şu halde, her toplumun kendine has bir eğitim sistemi vardır ve kendi sosyal ve ekonomik özellikleri ve değerlerine göre kurulup biçimlenmektedir.</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Ekonomik Süreç:</a:t>
            </a:r>
            <a:br>
              <a:rPr lang="tr-TR" dirty="0" smtClean="0"/>
            </a:br>
            <a:endParaRPr lang="tr-TR" dirty="0"/>
          </a:p>
        </p:txBody>
      </p:sp>
      <p:sp>
        <p:nvSpPr>
          <p:cNvPr id="4" name="İçerik Yer Tutucusu 2"/>
          <p:cNvSpPr>
            <a:spLocks noGrp="1"/>
          </p:cNvSpPr>
          <p:nvPr>
            <p:ph idx="1"/>
          </p:nvPr>
        </p:nvSpPr>
        <p:spPr>
          <a:xfrm>
            <a:off x="304800" y="1142984"/>
            <a:ext cx="8686800" cy="4937141"/>
          </a:xfrm>
        </p:spPr>
        <p:txBody>
          <a:bodyPr>
            <a:noAutofit/>
          </a:bodyPr>
          <a:lstStyle/>
          <a:p>
            <a:pPr lvl="1">
              <a:lnSpc>
                <a:spcPct val="160000"/>
              </a:lnSpc>
            </a:pPr>
            <a:r>
              <a:rPr lang="tr-TR" sz="2400" dirty="0" smtClean="0">
                <a:latin typeface="Berlin Sans FB" pitchFamily="34" charset="0"/>
              </a:rPr>
              <a:t>Devlet okulları ücretsizdir.</a:t>
            </a:r>
          </a:p>
          <a:p>
            <a:pPr lvl="1">
              <a:lnSpc>
                <a:spcPct val="160000"/>
              </a:lnSpc>
            </a:pPr>
            <a:r>
              <a:rPr lang="tr-TR" sz="2400" dirty="0" smtClean="0">
                <a:latin typeface="Berlin Sans FB" pitchFamily="34" charset="0"/>
              </a:rPr>
              <a:t>Ders araç gereçleri ücretsiz ya da ödünç olarak verilir.</a:t>
            </a:r>
          </a:p>
          <a:p>
            <a:pPr lvl="1">
              <a:lnSpc>
                <a:spcPct val="160000"/>
              </a:lnSpc>
            </a:pPr>
            <a:r>
              <a:rPr lang="tr-TR" sz="2400" dirty="0" smtClean="0">
                <a:latin typeface="Berlin Sans FB" pitchFamily="34" charset="0"/>
              </a:rPr>
              <a:t>Okul öncesi masrafları veli tarafından karşılanır.</a:t>
            </a:r>
          </a:p>
          <a:p>
            <a:pPr lvl="1">
              <a:lnSpc>
                <a:spcPct val="160000"/>
              </a:lnSpc>
            </a:pPr>
            <a:r>
              <a:rPr lang="tr-TR" sz="2400" dirty="0" smtClean="0">
                <a:latin typeface="Berlin Sans FB" pitchFamily="34" charset="0"/>
              </a:rPr>
              <a:t>Yükseköğretim kurumları, eyaletler tarafından finanse edilir. (Eğitim ve Bilim Bakanlığı bütçesi bünyesinde)</a:t>
            </a:r>
          </a:p>
          <a:p>
            <a:pPr lvl="2">
              <a:lnSpc>
                <a:spcPct val="160000"/>
              </a:lnSpc>
            </a:pPr>
            <a:r>
              <a:rPr lang="tr-TR" dirty="0" smtClean="0">
                <a:latin typeface="Berlin Sans FB" pitchFamily="34" charset="0"/>
              </a:rPr>
              <a:t>Öğrenciler için yarısı bağış yarısı geri ödemeli burs seçeneği mevcuttur.</a:t>
            </a:r>
            <a:endParaRPr lang="tr-TR" dirty="0">
              <a:latin typeface="Berlin Sans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Berlin Sans FB" pitchFamily="34" charset="0"/>
              </a:rPr>
              <a:t>KAYIT VE KABUL</a:t>
            </a:r>
            <a:endParaRPr lang="tr-TR" dirty="0">
              <a:latin typeface="Berlin Sans FB" pitchFamily="34" charset="0"/>
            </a:endParaRPr>
          </a:p>
        </p:txBody>
      </p:sp>
      <p:sp>
        <p:nvSpPr>
          <p:cNvPr id="3" name="2 İçerik Yer Tutucusu"/>
          <p:cNvSpPr>
            <a:spLocks noGrp="1"/>
          </p:cNvSpPr>
          <p:nvPr>
            <p:ph idx="1"/>
          </p:nvPr>
        </p:nvSpPr>
        <p:spPr>
          <a:xfrm>
            <a:off x="304800" y="1988839"/>
            <a:ext cx="8686800" cy="3672409"/>
          </a:xfrm>
        </p:spPr>
        <p:txBody>
          <a:bodyPr/>
          <a:lstStyle/>
          <a:p>
            <a:r>
              <a:rPr lang="tr-TR" dirty="0" smtClean="0">
                <a:latin typeface="Berlin Sans FB" pitchFamily="34" charset="0"/>
              </a:rPr>
              <a:t>Sağlık kontrolü ve zeka testleri ,</a:t>
            </a:r>
          </a:p>
          <a:p>
            <a:pPr>
              <a:buNone/>
            </a:pPr>
            <a:endParaRPr lang="tr-TR" dirty="0" smtClean="0">
              <a:latin typeface="Berlin Sans FB" pitchFamily="34" charset="0"/>
            </a:endParaRPr>
          </a:p>
          <a:p>
            <a:r>
              <a:rPr lang="tr-TR" dirty="0" smtClean="0">
                <a:latin typeface="Berlin Sans FB" pitchFamily="34" charset="0"/>
              </a:rPr>
              <a:t>Özel eğitime ihtiyacı olan çocuklar,</a:t>
            </a:r>
          </a:p>
          <a:p>
            <a:pPr>
              <a:buNone/>
            </a:pPr>
            <a:endParaRPr lang="tr-TR" dirty="0" smtClean="0">
              <a:latin typeface="Berlin Sans FB" pitchFamily="34" charset="0"/>
            </a:endParaRPr>
          </a:p>
          <a:p>
            <a:r>
              <a:rPr lang="tr-TR" dirty="0" smtClean="0">
                <a:latin typeface="Berlin Sans FB" pitchFamily="34" charset="0"/>
              </a:rPr>
              <a:t>6 yaş mecburi okul çağı</a:t>
            </a:r>
            <a:endParaRPr lang="tr-TR" dirty="0">
              <a:latin typeface="Berlin Sans FB"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451</TotalTime>
  <Words>2290</Words>
  <Application>Microsoft Office PowerPoint</Application>
  <PresentationFormat>Ekran Gösterisi (4:3)</PresentationFormat>
  <Paragraphs>358</Paragraphs>
  <Slides>75</Slides>
  <Notes>0</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Gezinti</vt:lpstr>
      <vt:lpstr>ALMANYA EĞİTİM SİSTEMİ</vt:lpstr>
      <vt:lpstr>   İÇERİK</vt:lpstr>
      <vt:lpstr>I) GENEL BİLGİ</vt:lpstr>
      <vt:lpstr>TEMEL ALMAN YASASI</vt:lpstr>
      <vt:lpstr>Slayt 5</vt:lpstr>
      <vt:lpstr>Slayt 6</vt:lpstr>
      <vt:lpstr>ZORUNLU EĞİTİM</vt:lpstr>
      <vt:lpstr>Ekonomik Süreç: </vt:lpstr>
      <vt:lpstr>KAYIT VE KABUL</vt:lpstr>
      <vt:lpstr>DERS SAATLERİ VE SINAVLAR</vt:lpstr>
      <vt:lpstr>ÖĞRETİM YILI VE TATİLLER</vt:lpstr>
      <vt:lpstr>DİĞER…</vt:lpstr>
      <vt:lpstr>II-Okul Sistemleri </vt:lpstr>
      <vt:lpstr>II- Örgün Eğİtİm  </vt:lpstr>
      <vt:lpstr>Slayt 15</vt:lpstr>
      <vt:lpstr>Slayt 16</vt:lpstr>
      <vt:lpstr>Slayt 17</vt:lpstr>
      <vt:lpstr> </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MESLEK YÜKSEK OKULU</vt:lpstr>
      <vt:lpstr>Slayt 40</vt:lpstr>
      <vt:lpstr>Akşam okulları</vt:lpstr>
      <vt:lpstr>ABITUR (ÜNİVERSİTE SINAVI)</vt:lpstr>
      <vt:lpstr>Slayt 43</vt:lpstr>
      <vt:lpstr>Slayt 44</vt:lpstr>
      <vt:lpstr>Slayt 45</vt:lpstr>
      <vt:lpstr>Slayt 46</vt:lpstr>
      <vt:lpstr>Slayt 47</vt:lpstr>
      <vt:lpstr>Slayt 48</vt:lpstr>
      <vt:lpstr>Slayt 49</vt:lpstr>
      <vt:lpstr>Slayt 50</vt:lpstr>
      <vt:lpstr>Slayt 51</vt:lpstr>
      <vt:lpstr>Slayt 52</vt:lpstr>
      <vt:lpstr>V) TÜRK – ALMAN EĞİTİM SİSTEMLERİNİN KARŞILAŞTIRILMASI</vt:lpstr>
      <vt:lpstr>EĞİTİMİN YAPISI</vt:lpstr>
      <vt:lpstr>Zorunlu Temel Eğİtİm</vt:lpstr>
      <vt:lpstr>Okulöncesİ</vt:lpstr>
      <vt:lpstr>Ortaöğretİm</vt:lpstr>
      <vt:lpstr>Yükseköğretİm</vt:lpstr>
      <vt:lpstr>Özel Eğİtİm (Sonderschule)</vt:lpstr>
      <vt:lpstr>Özel OKULLAR (Privatschule)</vt:lpstr>
      <vt:lpstr>Öğretmen Yetiştirme</vt:lpstr>
      <vt:lpstr>YÖNETİM ŞEKLİ</vt:lpstr>
      <vt:lpstr>Yönetim Şekli</vt:lpstr>
      <vt:lpstr>Kayıt ve Devam Zorunluluğu</vt:lpstr>
      <vt:lpstr>Kılık Kıyafet</vt:lpstr>
      <vt:lpstr>Eğitim Planlaması</vt:lpstr>
      <vt:lpstr>Eğİtİm Planlamasİ</vt:lpstr>
      <vt:lpstr>Ders Saatlerİ, Sınav ve Değerlendİrme</vt:lpstr>
      <vt:lpstr>Öğretim Yılı ve Tatİller</vt:lpstr>
      <vt:lpstr>Derslİk Başına Düşen Öğrencİ Sayısı</vt:lpstr>
      <vt:lpstr>Dİn Dersİnİn Statüsü</vt:lpstr>
      <vt:lpstr>Slayt 72</vt:lpstr>
      <vt:lpstr>Slayt 73</vt:lpstr>
      <vt:lpstr>Slayt 74</vt:lpstr>
      <vt:lpstr>VI- Sonuç: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ALMANYA EĞİTİM SİSTEMİ</dc:title>
  <dc:creator>Mehtap</dc:creator>
  <cp:lastModifiedBy>MAB</cp:lastModifiedBy>
  <cp:revision>27</cp:revision>
  <dcterms:created xsi:type="dcterms:W3CDTF">2012-02-26T14:30:50Z</dcterms:created>
  <dcterms:modified xsi:type="dcterms:W3CDTF">2012-03-08T21:48:32Z</dcterms:modified>
</cp:coreProperties>
</file>